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8" r:id="rId2"/>
    <p:sldId id="282" r:id="rId3"/>
    <p:sldId id="268" r:id="rId4"/>
    <p:sldId id="273" r:id="rId5"/>
    <p:sldId id="301" r:id="rId6"/>
    <p:sldId id="286" r:id="rId7"/>
    <p:sldId id="303" r:id="rId8"/>
    <p:sldId id="287" r:id="rId9"/>
    <p:sldId id="291" r:id="rId10"/>
    <p:sldId id="285" r:id="rId11"/>
    <p:sldId id="304" r:id="rId12"/>
    <p:sldId id="305" r:id="rId13"/>
    <p:sldId id="307" r:id="rId14"/>
    <p:sldId id="308" r:id="rId15"/>
    <p:sldId id="309" r:id="rId16"/>
    <p:sldId id="310" r:id="rId17"/>
    <p:sldId id="272" r:id="rId18"/>
  </p:sldIdLst>
  <p:sldSz cx="9144000" cy="6858000" type="screen4x3"/>
  <p:notesSz cx="6805613" cy="99441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66A0"/>
    <a:srgbClr val="484949"/>
    <a:srgbClr val="706F6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822" autoAdjust="0"/>
  </p:normalViewPr>
  <p:slideViewPr>
    <p:cSldViewPr snapToGrid="0" snapToObjects="1">
      <p:cViewPr>
        <p:scale>
          <a:sx n="114" d="100"/>
          <a:sy n="114" d="100"/>
        </p:scale>
        <p:origin x="-83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098" cy="497205"/>
          </a:xfrm>
          <a:prstGeom prst="rect">
            <a:avLst/>
          </a:prstGeom>
        </p:spPr>
        <p:txBody>
          <a:bodyPr vert="horz" lIns="91550" tIns="45775" rIns="91550" bIns="45775" rtlCol="0"/>
          <a:lstStyle>
            <a:lvl1pPr algn="l">
              <a:defRPr sz="1200"/>
            </a:lvl1pPr>
          </a:lstStyle>
          <a:p>
            <a:endParaRPr lang="en-GB"/>
          </a:p>
        </p:txBody>
      </p:sp>
      <p:sp>
        <p:nvSpPr>
          <p:cNvPr id="3" name="Date Placeholder 2"/>
          <p:cNvSpPr>
            <a:spLocks noGrp="1"/>
          </p:cNvSpPr>
          <p:nvPr>
            <p:ph type="dt" idx="1"/>
          </p:nvPr>
        </p:nvSpPr>
        <p:spPr>
          <a:xfrm>
            <a:off x="3854940" y="1"/>
            <a:ext cx="2949098" cy="497205"/>
          </a:xfrm>
          <a:prstGeom prst="rect">
            <a:avLst/>
          </a:prstGeom>
        </p:spPr>
        <p:txBody>
          <a:bodyPr vert="horz" lIns="91550" tIns="45775" rIns="91550" bIns="45775" rtlCol="0"/>
          <a:lstStyle>
            <a:lvl1pPr algn="r">
              <a:defRPr sz="1200"/>
            </a:lvl1pPr>
          </a:lstStyle>
          <a:p>
            <a:fld id="{7D6CA682-2D13-480F-BA79-080D4784B5CB}" type="datetimeFigureOut">
              <a:rPr lang="en-GB" smtClean="0"/>
              <a:t>07/02/2017</a:t>
            </a:fld>
            <a:endParaRPr lang="en-GB"/>
          </a:p>
        </p:txBody>
      </p:sp>
      <p:sp>
        <p:nvSpPr>
          <p:cNvPr id="4" name="Slide Image Placeholder 3"/>
          <p:cNvSpPr>
            <a:spLocks noGrp="1" noRot="1" noChangeAspect="1"/>
          </p:cNvSpPr>
          <p:nvPr>
            <p:ph type="sldImg" idx="2"/>
          </p:nvPr>
        </p:nvSpPr>
        <p:spPr>
          <a:xfrm>
            <a:off x="919163" y="746125"/>
            <a:ext cx="4967287" cy="3727450"/>
          </a:xfrm>
          <a:prstGeom prst="rect">
            <a:avLst/>
          </a:prstGeom>
          <a:noFill/>
          <a:ln w="12700">
            <a:solidFill>
              <a:prstClr val="black"/>
            </a:solidFill>
          </a:ln>
        </p:spPr>
        <p:txBody>
          <a:bodyPr vert="horz" lIns="91550" tIns="45775" rIns="91550" bIns="45775" rtlCol="0" anchor="ctr"/>
          <a:lstStyle/>
          <a:p>
            <a:endParaRPr lang="en-GB"/>
          </a:p>
        </p:txBody>
      </p:sp>
      <p:sp>
        <p:nvSpPr>
          <p:cNvPr id="5" name="Notes Placeholder 4"/>
          <p:cNvSpPr>
            <a:spLocks noGrp="1"/>
          </p:cNvSpPr>
          <p:nvPr>
            <p:ph type="body" sz="quarter" idx="3"/>
          </p:nvPr>
        </p:nvSpPr>
        <p:spPr>
          <a:xfrm>
            <a:off x="680562" y="4723448"/>
            <a:ext cx="5444490" cy="4474845"/>
          </a:xfrm>
          <a:prstGeom prst="rect">
            <a:avLst/>
          </a:prstGeom>
        </p:spPr>
        <p:txBody>
          <a:bodyPr vert="horz" lIns="91550" tIns="45775" rIns="91550" bIns="4577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45171"/>
            <a:ext cx="2949098" cy="497205"/>
          </a:xfrm>
          <a:prstGeom prst="rect">
            <a:avLst/>
          </a:prstGeom>
        </p:spPr>
        <p:txBody>
          <a:bodyPr vert="horz" lIns="91550" tIns="45775" rIns="91550" bIns="45775" rtlCol="0" anchor="b"/>
          <a:lstStyle>
            <a:lvl1pPr algn="l">
              <a:defRPr sz="1200"/>
            </a:lvl1pPr>
          </a:lstStyle>
          <a:p>
            <a:endParaRPr lang="en-GB"/>
          </a:p>
        </p:txBody>
      </p:sp>
      <p:sp>
        <p:nvSpPr>
          <p:cNvPr id="7" name="Slide Number Placeholder 6"/>
          <p:cNvSpPr>
            <a:spLocks noGrp="1"/>
          </p:cNvSpPr>
          <p:nvPr>
            <p:ph type="sldNum" sz="quarter" idx="5"/>
          </p:nvPr>
        </p:nvSpPr>
        <p:spPr>
          <a:xfrm>
            <a:off x="3854940" y="9445171"/>
            <a:ext cx="2949098" cy="497205"/>
          </a:xfrm>
          <a:prstGeom prst="rect">
            <a:avLst/>
          </a:prstGeom>
        </p:spPr>
        <p:txBody>
          <a:bodyPr vert="horz" lIns="91550" tIns="45775" rIns="91550" bIns="45775" rtlCol="0" anchor="b"/>
          <a:lstStyle>
            <a:lvl1pPr algn="r">
              <a:defRPr sz="1200"/>
            </a:lvl1pPr>
          </a:lstStyle>
          <a:p>
            <a:fld id="{003B3170-49E6-4CEA-BDDF-C67F7F2B5CD4}" type="slidenum">
              <a:rPr lang="en-GB" smtClean="0"/>
              <a:t>‹#›</a:t>
            </a:fld>
            <a:endParaRPr lang="en-GB"/>
          </a:p>
        </p:txBody>
      </p:sp>
    </p:spTree>
    <p:extLst>
      <p:ext uri="{BB962C8B-B14F-4D97-AF65-F5344CB8AC3E}">
        <p14:creationId xmlns:p14="http://schemas.microsoft.com/office/powerpoint/2010/main" val="1664739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03B3170-49E6-4CEA-BDDF-C67F7F2B5CD4}" type="slidenum">
              <a:rPr lang="en-GB" smtClean="0"/>
              <a:t>1</a:t>
            </a:fld>
            <a:endParaRPr lang="en-GB"/>
          </a:p>
        </p:txBody>
      </p:sp>
    </p:spTree>
    <p:extLst>
      <p:ext uri="{BB962C8B-B14F-4D97-AF65-F5344CB8AC3E}">
        <p14:creationId xmlns:p14="http://schemas.microsoft.com/office/powerpoint/2010/main" val="384269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03B3170-49E6-4CEA-BDDF-C67F7F2B5CD4}" type="slidenum">
              <a:rPr lang="en-GB" smtClean="0"/>
              <a:t>2</a:t>
            </a:fld>
            <a:endParaRPr lang="en-GB"/>
          </a:p>
        </p:txBody>
      </p:sp>
    </p:spTree>
    <p:extLst>
      <p:ext uri="{BB962C8B-B14F-4D97-AF65-F5344CB8AC3E}">
        <p14:creationId xmlns:p14="http://schemas.microsoft.com/office/powerpoint/2010/main" val="2923068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03B3170-49E6-4CEA-BDDF-C67F7F2B5CD4}" type="slidenum">
              <a:rPr lang="en-GB" smtClean="0"/>
              <a:t>3</a:t>
            </a:fld>
            <a:endParaRPr lang="en-GB"/>
          </a:p>
        </p:txBody>
      </p:sp>
    </p:spTree>
    <p:extLst>
      <p:ext uri="{BB962C8B-B14F-4D97-AF65-F5344CB8AC3E}">
        <p14:creationId xmlns:p14="http://schemas.microsoft.com/office/powerpoint/2010/main" val="1819453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03B3170-49E6-4CEA-BDDF-C67F7F2B5CD4}" type="slidenum">
              <a:rPr lang="en-GB" smtClean="0"/>
              <a:t>4</a:t>
            </a:fld>
            <a:endParaRPr lang="en-GB"/>
          </a:p>
        </p:txBody>
      </p:sp>
    </p:spTree>
    <p:extLst>
      <p:ext uri="{BB962C8B-B14F-4D97-AF65-F5344CB8AC3E}">
        <p14:creationId xmlns:p14="http://schemas.microsoft.com/office/powerpoint/2010/main" val="1876352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03B3170-49E6-4CEA-BDDF-C67F7F2B5CD4}" type="slidenum">
              <a:rPr lang="en-GB" smtClean="0"/>
              <a:t>5</a:t>
            </a:fld>
            <a:endParaRPr lang="en-GB"/>
          </a:p>
        </p:txBody>
      </p:sp>
    </p:spTree>
    <p:extLst>
      <p:ext uri="{BB962C8B-B14F-4D97-AF65-F5344CB8AC3E}">
        <p14:creationId xmlns:p14="http://schemas.microsoft.com/office/powerpoint/2010/main" val="1876352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03B3170-49E6-4CEA-BDDF-C67F7F2B5CD4}" type="slidenum">
              <a:rPr lang="en-GB" smtClean="0"/>
              <a:t>6</a:t>
            </a:fld>
            <a:endParaRPr lang="en-GB"/>
          </a:p>
        </p:txBody>
      </p:sp>
    </p:spTree>
    <p:extLst>
      <p:ext uri="{BB962C8B-B14F-4D97-AF65-F5344CB8AC3E}">
        <p14:creationId xmlns:p14="http://schemas.microsoft.com/office/powerpoint/2010/main" val="3037928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03B3170-49E6-4CEA-BDDF-C67F7F2B5CD4}" type="slidenum">
              <a:rPr lang="en-GB" smtClean="0"/>
              <a:t>7</a:t>
            </a:fld>
            <a:endParaRPr lang="en-GB"/>
          </a:p>
        </p:txBody>
      </p:sp>
    </p:spTree>
    <p:extLst>
      <p:ext uri="{BB962C8B-B14F-4D97-AF65-F5344CB8AC3E}">
        <p14:creationId xmlns:p14="http://schemas.microsoft.com/office/powerpoint/2010/main" val="1095666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 save time I’ve put the</a:t>
            </a:r>
            <a:r>
              <a:rPr lang="en-GB" baseline="0" dirty="0" smtClean="0"/>
              <a:t> findings from the</a:t>
            </a:r>
            <a:r>
              <a:rPr lang="en-GB" dirty="0" smtClean="0"/>
              <a:t> focus group and knowledge exchange workshops together.  Acknowledge</a:t>
            </a:r>
            <a:r>
              <a:rPr lang="en-GB" baseline="0" dirty="0" smtClean="0"/>
              <a:t> that the discussions in the focus group and knowledge exchange workshops were different, however did throw up some similarities: e.g. the little knowledge about links between smoking and health.  </a:t>
            </a:r>
            <a:endParaRPr lang="en-GB" dirty="0"/>
          </a:p>
        </p:txBody>
      </p:sp>
      <p:sp>
        <p:nvSpPr>
          <p:cNvPr id="4" name="Slide Number Placeholder 3"/>
          <p:cNvSpPr>
            <a:spLocks noGrp="1"/>
          </p:cNvSpPr>
          <p:nvPr>
            <p:ph type="sldNum" sz="quarter" idx="10"/>
          </p:nvPr>
        </p:nvSpPr>
        <p:spPr/>
        <p:txBody>
          <a:bodyPr/>
          <a:lstStyle/>
          <a:p>
            <a:fld id="{003B3170-49E6-4CEA-BDDF-C67F7F2B5CD4}" type="slidenum">
              <a:rPr lang="en-GB" smtClean="0"/>
              <a:t>8</a:t>
            </a:fld>
            <a:endParaRPr lang="en-GB"/>
          </a:p>
        </p:txBody>
      </p:sp>
    </p:spTree>
    <p:extLst>
      <p:ext uri="{BB962C8B-B14F-4D97-AF65-F5344CB8AC3E}">
        <p14:creationId xmlns:p14="http://schemas.microsoft.com/office/powerpoint/2010/main" val="1921007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03B3170-49E6-4CEA-BDDF-C67F7F2B5CD4}" type="slidenum">
              <a:rPr lang="en-GB" smtClean="0"/>
              <a:t>9</a:t>
            </a:fld>
            <a:endParaRPr lang="en-GB"/>
          </a:p>
        </p:txBody>
      </p:sp>
    </p:spTree>
    <p:extLst>
      <p:ext uri="{BB962C8B-B14F-4D97-AF65-F5344CB8AC3E}">
        <p14:creationId xmlns:p14="http://schemas.microsoft.com/office/powerpoint/2010/main" val="934421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Mention</a:t>
            </a:r>
            <a:r>
              <a:rPr lang="en-GB" baseline="0" dirty="0" smtClean="0"/>
              <a:t> the guidance focuses around the ‘</a:t>
            </a:r>
            <a:r>
              <a:rPr lang="en-GB" b="1" baseline="0" dirty="0" smtClean="0"/>
              <a:t>AID’ </a:t>
            </a:r>
            <a:r>
              <a:rPr lang="en-GB" b="0" baseline="0" dirty="0" smtClean="0"/>
              <a:t>acronym </a:t>
            </a:r>
            <a:r>
              <a:rPr lang="en-GB" b="1" baseline="0" dirty="0" smtClean="0"/>
              <a:t>Ask, Inform, Discuss</a:t>
            </a:r>
            <a:r>
              <a:rPr lang="en-GB" b="0" baseline="0" dirty="0" smtClean="0"/>
              <a:t>. Services need to be able to talk about smoking and it needs to be done in a supportive, enabling way.  We need to change the perception that talking about smoking with people within group will result in tension or conflict.  It’s not about meddling or telling people what to do, it’s actually about empowering and supporting them to make their own choices.  By consciously deciding not to ask, you are actually already making a decision for them: that they’re not ready or don’t want to.</a:t>
            </a:r>
          </a:p>
          <a:p>
            <a:endParaRPr lang="en-GB" b="0" baseline="0" dirty="0" smtClean="0"/>
          </a:p>
          <a:p>
            <a:r>
              <a:rPr lang="en-GB" b="0" baseline="0" dirty="0" smtClean="0"/>
              <a:t>Comparison with work around smoking and pregnancy and midwives.</a:t>
            </a:r>
            <a:endParaRPr lang="en-GB" dirty="0"/>
          </a:p>
        </p:txBody>
      </p:sp>
      <p:sp>
        <p:nvSpPr>
          <p:cNvPr id="4" name="Slide Number Placeholder 3"/>
          <p:cNvSpPr>
            <a:spLocks noGrp="1"/>
          </p:cNvSpPr>
          <p:nvPr>
            <p:ph type="sldNum" sz="quarter" idx="10"/>
          </p:nvPr>
        </p:nvSpPr>
        <p:spPr/>
        <p:txBody>
          <a:bodyPr/>
          <a:lstStyle/>
          <a:p>
            <a:fld id="{003B3170-49E6-4CEA-BDDF-C67F7F2B5CD4}" type="slidenum">
              <a:rPr lang="en-GB" smtClean="0"/>
              <a:t>10</a:t>
            </a:fld>
            <a:endParaRPr lang="en-GB"/>
          </a:p>
        </p:txBody>
      </p:sp>
    </p:spTree>
    <p:extLst>
      <p:ext uri="{BB962C8B-B14F-4D97-AF65-F5344CB8AC3E}">
        <p14:creationId xmlns:p14="http://schemas.microsoft.com/office/powerpoint/2010/main" val="1423118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03B3170-49E6-4CEA-BDDF-C67F7F2B5CD4}" type="slidenum">
              <a:rPr lang="en-GB" smtClean="0"/>
              <a:t>11</a:t>
            </a:fld>
            <a:endParaRPr lang="en-GB"/>
          </a:p>
        </p:txBody>
      </p:sp>
    </p:spTree>
    <p:extLst>
      <p:ext uri="{BB962C8B-B14F-4D97-AF65-F5344CB8AC3E}">
        <p14:creationId xmlns:p14="http://schemas.microsoft.com/office/powerpoint/2010/main" val="1885818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smtClean="0"/>
              <a:t>Pick</a:t>
            </a:r>
            <a:r>
              <a:rPr lang="en-GB" b="0" baseline="0" dirty="0" smtClean="0"/>
              <a:t> up on numbers attending focus groups – closer to interviews/one to one discussions rather than focus groups.</a:t>
            </a:r>
            <a:endParaRPr lang="en-GB" b="0" dirty="0"/>
          </a:p>
        </p:txBody>
      </p:sp>
      <p:sp>
        <p:nvSpPr>
          <p:cNvPr id="4" name="Slide Number Placeholder 3"/>
          <p:cNvSpPr>
            <a:spLocks noGrp="1"/>
          </p:cNvSpPr>
          <p:nvPr>
            <p:ph type="sldNum" sz="quarter" idx="10"/>
          </p:nvPr>
        </p:nvSpPr>
        <p:spPr/>
        <p:txBody>
          <a:bodyPr/>
          <a:lstStyle/>
          <a:p>
            <a:fld id="{003B3170-49E6-4CEA-BDDF-C67F7F2B5CD4}" type="slidenum">
              <a:rPr lang="en-GB" smtClean="0"/>
              <a:t>12</a:t>
            </a:fld>
            <a:endParaRPr lang="en-GB"/>
          </a:p>
        </p:txBody>
      </p:sp>
    </p:spTree>
    <p:extLst>
      <p:ext uri="{BB962C8B-B14F-4D97-AF65-F5344CB8AC3E}">
        <p14:creationId xmlns:p14="http://schemas.microsoft.com/office/powerpoint/2010/main" val="2692804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03B3170-49E6-4CEA-BDDF-C67F7F2B5CD4}" type="slidenum">
              <a:rPr lang="en-GB" smtClean="0"/>
              <a:t>13</a:t>
            </a:fld>
            <a:endParaRPr lang="en-GB"/>
          </a:p>
        </p:txBody>
      </p:sp>
    </p:spTree>
    <p:extLst>
      <p:ext uri="{BB962C8B-B14F-4D97-AF65-F5344CB8AC3E}">
        <p14:creationId xmlns:p14="http://schemas.microsoft.com/office/powerpoint/2010/main" val="1896402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03B3170-49E6-4CEA-BDDF-C67F7F2B5CD4}" type="slidenum">
              <a:rPr lang="en-GB" smtClean="0"/>
              <a:t>14</a:t>
            </a:fld>
            <a:endParaRPr lang="en-GB"/>
          </a:p>
        </p:txBody>
      </p:sp>
    </p:spTree>
    <p:extLst>
      <p:ext uri="{BB962C8B-B14F-4D97-AF65-F5344CB8AC3E}">
        <p14:creationId xmlns:p14="http://schemas.microsoft.com/office/powerpoint/2010/main" val="3645209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Course covered:</a:t>
            </a:r>
          </a:p>
          <a:p>
            <a:pPr marL="171450" indent="-171450">
              <a:buFont typeface="Arial" panose="020B0604020202020204" pitchFamily="34" charset="0"/>
              <a:buChar char="•"/>
            </a:pPr>
            <a:r>
              <a:rPr lang="en-GB" dirty="0" smtClean="0"/>
              <a:t>the evidence which proves the relationship between smoking and mental health </a:t>
            </a:r>
          </a:p>
          <a:p>
            <a:pPr marL="171450" indent="-171450">
              <a:buFont typeface="Arial" panose="020B0604020202020204" pitchFamily="34" charset="0"/>
              <a:buChar char="•"/>
            </a:pPr>
            <a:r>
              <a:rPr lang="en-GB" dirty="0" smtClean="0"/>
              <a:t>the specific and direct effect smoking has on medications </a:t>
            </a:r>
          </a:p>
          <a:p>
            <a:pPr marL="171450" indent="-171450">
              <a:buFont typeface="Arial" panose="020B0604020202020204" pitchFamily="34" charset="0"/>
              <a:buChar char="•"/>
            </a:pPr>
            <a:r>
              <a:rPr lang="en-GB" dirty="0" smtClean="0"/>
              <a:t>how smoking contributes to the wider inequalities faced by people with lived experience of mental health illness</a:t>
            </a:r>
          </a:p>
          <a:p>
            <a:pPr marL="171450" indent="-171450">
              <a:buFont typeface="Arial" panose="020B0604020202020204" pitchFamily="34" charset="0"/>
              <a:buChar char="•"/>
            </a:pPr>
            <a:r>
              <a:rPr lang="en-GB" dirty="0" smtClean="0"/>
              <a:t>asking the question: reducing fears, increasing confidence, exploring attitudes and tackling the taboo, plus the role of the support worker in initiating the conversation</a:t>
            </a:r>
          </a:p>
          <a:p>
            <a:pPr marL="171450" indent="-171450">
              <a:buFont typeface="Arial" panose="020B0604020202020204" pitchFamily="34" charset="0"/>
              <a:buChar char="•"/>
            </a:pPr>
            <a:r>
              <a:rPr lang="en-GB" dirty="0" smtClean="0"/>
              <a:t>nicotine containing products: pharmacotherapy (nicotine replacement therapy) and e-cigarettes, and non-nicotine containing products </a:t>
            </a:r>
          </a:p>
          <a:p>
            <a:pPr marL="171450" indent="-171450">
              <a:buFont typeface="Arial" panose="020B0604020202020204" pitchFamily="34" charset="0"/>
              <a:buChar char="•"/>
            </a:pPr>
            <a:r>
              <a:rPr lang="en-GB" dirty="0" smtClean="0"/>
              <a:t>what stop-smoking support options are available (NHS and others) and what they can provide</a:t>
            </a:r>
          </a:p>
          <a:p>
            <a:pPr marL="171450" indent="-171450">
              <a:buFont typeface="Arial" panose="020B0604020202020204" pitchFamily="34" charset="0"/>
              <a:buChar char="•"/>
            </a:pPr>
            <a:r>
              <a:rPr lang="en-GB" dirty="0" smtClean="0"/>
              <a:t>what to expect next: the role of the support worker in providing ongoing support and advice following a quit attempt</a:t>
            </a:r>
          </a:p>
          <a:p>
            <a:endParaRPr lang="en-GB" dirty="0"/>
          </a:p>
        </p:txBody>
      </p:sp>
      <p:sp>
        <p:nvSpPr>
          <p:cNvPr id="4" name="Slide Number Placeholder 3"/>
          <p:cNvSpPr>
            <a:spLocks noGrp="1"/>
          </p:cNvSpPr>
          <p:nvPr>
            <p:ph type="sldNum" sz="quarter" idx="10"/>
          </p:nvPr>
        </p:nvSpPr>
        <p:spPr/>
        <p:txBody>
          <a:bodyPr/>
          <a:lstStyle/>
          <a:p>
            <a:fld id="{003B3170-49E6-4CEA-BDDF-C67F7F2B5CD4}" type="slidenum">
              <a:rPr lang="en-GB" smtClean="0"/>
              <a:t>15</a:t>
            </a:fld>
            <a:endParaRPr lang="en-GB"/>
          </a:p>
        </p:txBody>
      </p:sp>
    </p:spTree>
    <p:extLst>
      <p:ext uri="{BB962C8B-B14F-4D97-AF65-F5344CB8AC3E}">
        <p14:creationId xmlns:p14="http://schemas.microsoft.com/office/powerpoint/2010/main" val="1138686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03B3170-49E6-4CEA-BDDF-C67F7F2B5CD4}" type="slidenum">
              <a:rPr lang="en-GB" smtClean="0"/>
              <a:t>16</a:t>
            </a:fld>
            <a:endParaRPr lang="en-GB"/>
          </a:p>
        </p:txBody>
      </p:sp>
    </p:spTree>
    <p:extLst>
      <p:ext uri="{BB962C8B-B14F-4D97-AF65-F5344CB8AC3E}">
        <p14:creationId xmlns:p14="http://schemas.microsoft.com/office/powerpoint/2010/main" val="4104370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03B3170-49E6-4CEA-BDDF-C67F7F2B5CD4}" type="slidenum">
              <a:rPr lang="en-GB" smtClean="0"/>
              <a:t>17</a:t>
            </a:fld>
            <a:endParaRPr lang="en-GB"/>
          </a:p>
        </p:txBody>
      </p:sp>
    </p:spTree>
    <p:extLst>
      <p:ext uri="{BB962C8B-B14F-4D97-AF65-F5344CB8AC3E}">
        <p14:creationId xmlns:p14="http://schemas.microsoft.com/office/powerpoint/2010/main" val="26567524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1746504" y="3648456"/>
            <a:ext cx="5221224" cy="1024595"/>
          </a:xfrm>
          <a:prstGeom prst="rect">
            <a:avLst/>
          </a:prstGeom>
        </p:spPr>
        <p:txBody>
          <a:bodyPr lIns="0" tIns="0" rIns="0" bIns="0" rtlCol="0">
            <a:noAutofit/>
          </a:bodyPr>
          <a:lstStyle>
            <a:lvl1pPr algn="ctr">
              <a:defRPr sz="2400" b="0" i="0" baseline="0">
                <a:solidFill>
                  <a:srgbClr val="706F6E"/>
                </a:solidFill>
                <a:latin typeface="Fira Sans" pitchFamily="34" charset="0"/>
                <a:ea typeface="Fira Sans" pitchFamily="34" charset="0"/>
                <a:cs typeface="Fira Sans" pitchFamily="34" charset="0"/>
              </a:defRPr>
            </a:lvl1pPr>
          </a:lstStyle>
          <a:p>
            <a:r>
              <a:rPr lang="en-US" dirty="0" smtClean="0"/>
              <a:t>Click to edit Master title style</a:t>
            </a:r>
            <a:endParaRPr lang="en-US" dirty="0"/>
          </a:p>
        </p:txBody>
      </p:sp>
      <p:sp>
        <p:nvSpPr>
          <p:cNvPr id="2" name="TextBox 1"/>
          <p:cNvSpPr txBox="1"/>
          <p:nvPr userDrawn="1"/>
        </p:nvSpPr>
        <p:spPr>
          <a:xfrm>
            <a:off x="2085183" y="2028139"/>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506946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59381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068515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2pPr>
              <a:defRPr sz="2000">
                <a:latin typeface="Fira Sans" pitchFamily="34" charset="0"/>
                <a:ea typeface="Fira Sans" pitchFamily="34" charset="0"/>
              </a:defRPr>
            </a:lvl2pPr>
            <a:lvl3pPr>
              <a:defRPr sz="1800">
                <a:latin typeface="Fira Sans" pitchFamily="34" charset="0"/>
                <a:ea typeface="Fira Sans" pitchFamily="34" charset="0"/>
              </a:defRPr>
            </a:lvl3pPr>
            <a:lvl4pPr>
              <a:defRPr sz="1600">
                <a:latin typeface="Fira Sans" pitchFamily="34" charset="0"/>
                <a:ea typeface="Fira Sans" pitchFamily="34" charset="0"/>
              </a:defRPr>
            </a:lvl4pPr>
            <a:lvl5pPr>
              <a:defRPr sz="1600">
                <a:latin typeface="Fira Sans" pitchFamily="34" charset="0"/>
                <a:ea typeface="Fira Sans"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50215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1294426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45337"/>
            <a:ext cx="4032504" cy="4480422"/>
          </a:xfrm>
        </p:spPr>
        <p:txBody>
          <a:bodyPr/>
          <a:lstStyle>
            <a:lvl1pPr>
              <a:defRPr sz="2400">
                <a:latin typeface="Fira Sans" pitchFamily="34" charset="0"/>
                <a:ea typeface="Fira Sans" pitchFamily="34" charset="0"/>
              </a:defRPr>
            </a:lvl1pPr>
            <a:lvl2pPr>
              <a:defRPr sz="2000">
                <a:latin typeface="Fira Sans" pitchFamily="34" charset="0"/>
                <a:ea typeface="Fira Sans" pitchFamily="34" charset="0"/>
              </a:defRPr>
            </a:lvl2pPr>
            <a:lvl3pPr>
              <a:defRPr sz="1800">
                <a:latin typeface="Fira Sans" pitchFamily="34" charset="0"/>
                <a:ea typeface="Fira Sans" pitchFamily="34" charset="0"/>
              </a:defRPr>
            </a:lvl3pPr>
            <a:lvl4pPr>
              <a:defRPr sz="1600">
                <a:latin typeface="Fira Sans" pitchFamily="34" charset="0"/>
                <a:ea typeface="Fira Sans" pitchFamily="34" charset="0"/>
              </a:defRPr>
            </a:lvl4pPr>
            <a:lvl5pPr>
              <a:defRPr sz="1600">
                <a:latin typeface="Fira Sans" pitchFamily="34" charset="0"/>
                <a:ea typeface="Fira Sans"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6865" y="1545337"/>
            <a:ext cx="4059936" cy="4480422"/>
          </a:xfrm>
        </p:spPr>
        <p:txBody>
          <a:bodyPr/>
          <a:lstStyle>
            <a:lvl1pPr>
              <a:defRPr sz="2400">
                <a:latin typeface="Fira Sans" pitchFamily="34" charset="0"/>
                <a:ea typeface="Fira Sans" pitchFamily="34" charset="0"/>
              </a:defRPr>
            </a:lvl1pPr>
            <a:lvl2pPr>
              <a:defRPr sz="2000">
                <a:latin typeface="Fira Sans" pitchFamily="34" charset="0"/>
                <a:ea typeface="Fira Sans" pitchFamily="34" charset="0"/>
              </a:defRPr>
            </a:lvl2pPr>
            <a:lvl3pPr>
              <a:defRPr sz="1800">
                <a:latin typeface="Fira Sans" pitchFamily="34" charset="0"/>
                <a:ea typeface="Fira Sans" pitchFamily="34" charset="0"/>
              </a:defRPr>
            </a:lvl3pPr>
            <a:lvl4pPr>
              <a:defRPr sz="1600">
                <a:latin typeface="Fira Sans" pitchFamily="34" charset="0"/>
                <a:ea typeface="Fira Sans" pitchFamily="34" charset="0"/>
              </a:defRPr>
            </a:lvl4pPr>
            <a:lvl5pPr>
              <a:defRPr sz="1600">
                <a:latin typeface="Fira Sans" pitchFamily="34" charset="0"/>
                <a:ea typeface="Fira Sans"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1349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atin typeface="Fira Sans" pitchFamily="34" charset="0"/>
                <a:ea typeface="Fira Sans" pitchFamily="34" charset="0"/>
              </a:defRPr>
            </a:lvl2pPr>
            <a:lvl3pPr>
              <a:defRPr sz="1800">
                <a:latin typeface="Fira Sans" pitchFamily="34" charset="0"/>
                <a:ea typeface="Fira Sans" pitchFamily="34" charset="0"/>
              </a:defRPr>
            </a:lvl3pPr>
            <a:lvl4pPr>
              <a:defRPr sz="1600">
                <a:latin typeface="Fira Sans" pitchFamily="34" charset="0"/>
                <a:ea typeface="Fira Sans" pitchFamily="34" charset="0"/>
              </a:defRPr>
            </a:lvl4pPr>
            <a:lvl5pPr>
              <a:defRPr sz="1600">
                <a:latin typeface="Fira Sans" pitchFamily="34" charset="0"/>
                <a:ea typeface="Fira Sans"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atin typeface="Fira Sans" pitchFamily="34" charset="0"/>
                <a:ea typeface="Fira Sans" pitchFamily="34" charset="0"/>
              </a:defRPr>
            </a:lvl2pPr>
            <a:lvl3pPr>
              <a:defRPr sz="1800">
                <a:latin typeface="Fira Sans" pitchFamily="34" charset="0"/>
                <a:ea typeface="Fira Sans" pitchFamily="34" charset="0"/>
              </a:defRPr>
            </a:lvl3pPr>
            <a:lvl4pPr>
              <a:defRPr sz="1600">
                <a:latin typeface="Fira Sans" pitchFamily="34" charset="0"/>
                <a:ea typeface="Fira Sans" pitchFamily="34" charset="0"/>
              </a:defRPr>
            </a:lvl4pPr>
            <a:lvl5pPr>
              <a:defRPr sz="1600">
                <a:latin typeface="Fira Sans" pitchFamily="34" charset="0"/>
                <a:ea typeface="Fira Sans"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08529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E4A8E0E3-1DA9-4F49-BAAE-CFBD1BDE8CC8}" type="datetimeFigureOut">
              <a:rPr lang="en-US"/>
              <a:pPr>
                <a:defRPr/>
              </a:pPr>
              <a:t>2/7/2017</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73409C04-3DA3-F04F-AF56-08D1E07036AA}" type="slidenum">
              <a:rPr lang="en-US"/>
              <a:pPr>
                <a:defRPr/>
              </a:pPr>
              <a:t>‹#›</a:t>
            </a:fld>
            <a:endParaRPr lang="en-US"/>
          </a:p>
        </p:txBody>
      </p:sp>
    </p:spTree>
    <p:extLst>
      <p:ext uri="{BB962C8B-B14F-4D97-AF65-F5344CB8AC3E}">
        <p14:creationId xmlns:p14="http://schemas.microsoft.com/office/powerpoint/2010/main" val="150721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4921" y="649928"/>
            <a:ext cx="2552994" cy="98617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850766" y="651750"/>
            <a:ext cx="4338068" cy="4967223"/>
          </a:xfrm>
        </p:spPr>
        <p:txBody>
          <a:bodyPr/>
          <a:lstStyle>
            <a:lvl1pPr>
              <a:defRPr sz="2800"/>
            </a:lvl1pPr>
            <a:lvl2pPr>
              <a:defRPr sz="2400">
                <a:latin typeface="Fira Sans" pitchFamily="34" charset="0"/>
                <a:ea typeface="Fira Sans" pitchFamily="34" charset="0"/>
              </a:defRPr>
            </a:lvl2pPr>
            <a:lvl3pPr>
              <a:defRPr sz="2000">
                <a:latin typeface="Fira Sans" pitchFamily="34" charset="0"/>
                <a:ea typeface="Fira Sans" pitchFamily="34" charset="0"/>
              </a:defRPr>
            </a:lvl3pPr>
            <a:lvl4pPr>
              <a:defRPr sz="1800">
                <a:latin typeface="Fira Sans" pitchFamily="34" charset="0"/>
                <a:ea typeface="Fira Sans" pitchFamily="34" charset="0"/>
              </a:defRPr>
            </a:lvl4pPr>
            <a:lvl5pPr>
              <a:defRPr sz="1800">
                <a:latin typeface="Fira Sans" pitchFamily="34" charset="0"/>
                <a:ea typeface="Fira Sans"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934921" y="1630931"/>
            <a:ext cx="2552994" cy="398105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2292193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947810" y="1156229"/>
            <a:ext cx="7184402" cy="3571346"/>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83568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Fira Sans" pitchFamily="34" charset="0"/>
                <a:ea typeface="Fira Sans" pitchFamily="34" charset="0"/>
                <a:cs typeface="Fira Sans" pitchFamily="34" charset="0"/>
              </a:defRPr>
            </a:lvl1pPr>
            <a:lvl2pPr>
              <a:defRPr sz="2400">
                <a:latin typeface="Fira Sans" pitchFamily="34" charset="0"/>
                <a:ea typeface="Fira Sans" pitchFamily="34" charset="0"/>
                <a:cs typeface="Fira Sans" pitchFamily="34" charset="0"/>
              </a:defRPr>
            </a:lvl2pPr>
            <a:lvl3pPr>
              <a:defRPr sz="2000">
                <a:latin typeface="Fira Sans" pitchFamily="34" charset="0"/>
                <a:ea typeface="Fira Sans" pitchFamily="34" charset="0"/>
                <a:cs typeface="Fira Sans" pitchFamily="34" charset="0"/>
              </a:defRPr>
            </a:lvl3pPr>
            <a:lvl4pPr>
              <a:defRPr sz="1800">
                <a:latin typeface="Fira Sans" pitchFamily="34" charset="0"/>
                <a:ea typeface="Fira Sans" pitchFamily="34" charset="0"/>
                <a:cs typeface="Fira Sans" pitchFamily="34" charset="0"/>
              </a:defRPr>
            </a:lvl4pPr>
            <a:lvl5pPr>
              <a:defRPr sz="1800">
                <a:latin typeface="Fira Sans" pitchFamily="34" charset="0"/>
                <a:ea typeface="Fira Sans" pitchFamily="34" charset="0"/>
                <a:cs typeface="Fira Sans"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237582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83823"/>
            <a:ext cx="2057400" cy="4865684"/>
          </a:xfrm>
        </p:spPr>
        <p:txBody>
          <a:bodyPr vert="eaVert"/>
          <a:lstStyle>
            <a:lvl1pPr>
              <a:defRPr>
                <a:latin typeface="Fira Sans" pitchFamily="34" charset="0"/>
                <a:ea typeface="Fira Sans" pitchFamily="34" charset="0"/>
                <a:cs typeface="Fira Sans" pitchFamily="34"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583823"/>
            <a:ext cx="6019800" cy="4865684"/>
          </a:xfrm>
        </p:spPr>
        <p:txBody>
          <a:bodyPr vert="eaVert"/>
          <a:lstStyle>
            <a:lvl1pPr>
              <a:defRPr>
                <a:latin typeface="Fira Sans" pitchFamily="34" charset="0"/>
                <a:ea typeface="Fira Sans" pitchFamily="34" charset="0"/>
                <a:cs typeface="Fira Sans" pitchFamily="34" charset="0"/>
              </a:defRPr>
            </a:lvl1pPr>
            <a:lvl2pPr>
              <a:defRPr sz="2400">
                <a:latin typeface="Fira Sans" pitchFamily="34" charset="0"/>
                <a:ea typeface="Fira Sans" pitchFamily="34" charset="0"/>
                <a:cs typeface="Fira Sans" pitchFamily="34" charset="0"/>
              </a:defRPr>
            </a:lvl2pPr>
            <a:lvl3pPr>
              <a:defRPr sz="2000">
                <a:latin typeface="Fira Sans" pitchFamily="34" charset="0"/>
                <a:ea typeface="Fira Sans" pitchFamily="34" charset="0"/>
                <a:cs typeface="Fira Sans" pitchFamily="34" charset="0"/>
              </a:defRPr>
            </a:lvl3pPr>
            <a:lvl4pPr>
              <a:defRPr sz="1800">
                <a:latin typeface="Fira Sans" pitchFamily="34" charset="0"/>
                <a:ea typeface="Fira Sans" pitchFamily="34" charset="0"/>
                <a:cs typeface="Fira Sans" pitchFamily="34" charset="0"/>
              </a:defRPr>
            </a:lvl4pPr>
            <a:lvl5pPr>
              <a:defRPr sz="1800">
                <a:latin typeface="Fira Sans" pitchFamily="34" charset="0"/>
                <a:ea typeface="Fira Sans" pitchFamily="34" charset="0"/>
                <a:cs typeface="Fira Sans"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85838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4997"/>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endParaRPr lang="en-US" dirty="0"/>
          </a:p>
        </p:txBody>
      </p:sp>
      <p:sp>
        <p:nvSpPr>
          <p:cNvPr id="1027" name="Text Placeholder 2"/>
          <p:cNvSpPr>
            <a:spLocks noGrp="1"/>
          </p:cNvSpPr>
          <p:nvPr>
            <p:ph type="body" idx="1"/>
          </p:nvPr>
        </p:nvSpPr>
        <p:spPr bwMode="auto">
          <a:xfrm>
            <a:off x="457200" y="1521775"/>
            <a:ext cx="8229600" cy="460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7" r:id="rId2"/>
    <p:sldLayoutId id="2147483676" r:id="rId3"/>
    <p:sldLayoutId id="2147483677" r:id="rId4"/>
    <p:sldLayoutId id="2147483678" r:id="rId5"/>
    <p:sldLayoutId id="2147483679" r:id="rId6"/>
    <p:sldLayoutId id="2147483680" r:id="rId7"/>
    <p:sldLayoutId id="2147483686" r:id="rId8"/>
    <p:sldLayoutId id="2147483681" r:id="rId9"/>
    <p:sldLayoutId id="2147483682" r:id="rId10"/>
    <p:sldLayoutId id="2147483683" r:id="rId11"/>
    <p:sldLayoutId id="2147483684" r:id="rId12"/>
  </p:sldLayoutIdLst>
  <p:timing>
    <p:tnLst>
      <p:par>
        <p:cTn id="1" dur="indefinite" restart="never" nodeType="tmRoot"/>
      </p:par>
    </p:tnLst>
  </p:timing>
  <p:txStyles>
    <p:titleStyle>
      <a:lvl1pPr algn="ctr" defTabSz="457200" rtl="0" eaLnBrk="1" fontAlgn="base" hangingPunct="1">
        <a:spcBef>
          <a:spcPct val="0"/>
        </a:spcBef>
        <a:spcAft>
          <a:spcPct val="0"/>
        </a:spcAft>
        <a:defRPr sz="3200" b="0" i="0" kern="1200">
          <a:solidFill>
            <a:schemeClr val="tx1"/>
          </a:solidFill>
          <a:latin typeface="Fira Sans"/>
          <a:ea typeface="ＭＳ Ｐゴシック" charset="0"/>
          <a:cs typeface="Fira Sans"/>
        </a:defRPr>
      </a:lvl1pPr>
      <a:lvl2pPr algn="ctr" defTabSz="457200" rtl="0" eaLnBrk="1" fontAlgn="base" hangingPunct="1">
        <a:spcBef>
          <a:spcPct val="0"/>
        </a:spcBef>
        <a:spcAft>
          <a:spcPct val="0"/>
        </a:spcAft>
        <a:defRPr sz="2800">
          <a:solidFill>
            <a:schemeClr val="tx1"/>
          </a:solidFill>
          <a:latin typeface="Sinkin Sans 400 Regular" charset="0"/>
          <a:ea typeface="ＭＳ Ｐゴシック" charset="0"/>
        </a:defRPr>
      </a:lvl2pPr>
      <a:lvl3pPr algn="ctr" defTabSz="457200" rtl="0" eaLnBrk="1" fontAlgn="base" hangingPunct="1">
        <a:spcBef>
          <a:spcPct val="0"/>
        </a:spcBef>
        <a:spcAft>
          <a:spcPct val="0"/>
        </a:spcAft>
        <a:defRPr sz="2800">
          <a:solidFill>
            <a:schemeClr val="tx1"/>
          </a:solidFill>
          <a:latin typeface="Sinkin Sans 400 Regular" charset="0"/>
          <a:ea typeface="ＭＳ Ｐゴシック" charset="0"/>
        </a:defRPr>
      </a:lvl3pPr>
      <a:lvl4pPr algn="ctr" defTabSz="457200" rtl="0" eaLnBrk="1" fontAlgn="base" hangingPunct="1">
        <a:spcBef>
          <a:spcPct val="0"/>
        </a:spcBef>
        <a:spcAft>
          <a:spcPct val="0"/>
        </a:spcAft>
        <a:defRPr sz="2800">
          <a:solidFill>
            <a:schemeClr val="tx1"/>
          </a:solidFill>
          <a:latin typeface="Sinkin Sans 400 Regular" charset="0"/>
          <a:ea typeface="ＭＳ Ｐゴシック" charset="0"/>
        </a:defRPr>
      </a:lvl4pPr>
      <a:lvl5pPr algn="ctr" defTabSz="457200" rtl="0" eaLnBrk="1" fontAlgn="base" hangingPunct="1">
        <a:spcBef>
          <a:spcPct val="0"/>
        </a:spcBef>
        <a:spcAft>
          <a:spcPct val="0"/>
        </a:spcAft>
        <a:defRPr sz="2800">
          <a:solidFill>
            <a:schemeClr val="tx1"/>
          </a:solidFill>
          <a:latin typeface="Sinkin Sans 400 Regular" charset="0"/>
          <a:ea typeface="ＭＳ Ｐゴシック" charset="0"/>
        </a:defRPr>
      </a:lvl5pPr>
      <a:lvl6pPr marL="457200" algn="ctr" defTabSz="457200" rtl="0" eaLnBrk="1" fontAlgn="base" hangingPunct="1">
        <a:spcBef>
          <a:spcPct val="0"/>
        </a:spcBef>
        <a:spcAft>
          <a:spcPct val="0"/>
        </a:spcAft>
        <a:defRPr sz="2800">
          <a:solidFill>
            <a:schemeClr val="tx1"/>
          </a:solidFill>
          <a:latin typeface="Sinkin Sans 400 Regular" charset="0"/>
          <a:ea typeface="ＭＳ Ｐゴシック" charset="0"/>
        </a:defRPr>
      </a:lvl6pPr>
      <a:lvl7pPr marL="914400" algn="ctr" defTabSz="457200" rtl="0" eaLnBrk="1" fontAlgn="base" hangingPunct="1">
        <a:spcBef>
          <a:spcPct val="0"/>
        </a:spcBef>
        <a:spcAft>
          <a:spcPct val="0"/>
        </a:spcAft>
        <a:defRPr sz="2800">
          <a:solidFill>
            <a:schemeClr val="tx1"/>
          </a:solidFill>
          <a:latin typeface="Sinkin Sans 400 Regular" charset="0"/>
          <a:ea typeface="ＭＳ Ｐゴシック" charset="0"/>
        </a:defRPr>
      </a:lvl7pPr>
      <a:lvl8pPr marL="1371600" algn="ctr" defTabSz="457200" rtl="0" eaLnBrk="1" fontAlgn="base" hangingPunct="1">
        <a:spcBef>
          <a:spcPct val="0"/>
        </a:spcBef>
        <a:spcAft>
          <a:spcPct val="0"/>
        </a:spcAft>
        <a:defRPr sz="2800">
          <a:solidFill>
            <a:schemeClr val="tx1"/>
          </a:solidFill>
          <a:latin typeface="Sinkin Sans 400 Regular" charset="0"/>
          <a:ea typeface="ＭＳ Ｐゴシック" charset="0"/>
        </a:defRPr>
      </a:lvl8pPr>
      <a:lvl9pPr marL="1828800" algn="ctr" defTabSz="457200" rtl="0" eaLnBrk="1" fontAlgn="base" hangingPunct="1">
        <a:spcBef>
          <a:spcPct val="0"/>
        </a:spcBef>
        <a:spcAft>
          <a:spcPct val="0"/>
        </a:spcAft>
        <a:defRPr sz="2800">
          <a:solidFill>
            <a:schemeClr val="tx1"/>
          </a:solidFill>
          <a:latin typeface="Sinkin Sans 400 Regular" charset="0"/>
          <a:ea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2400" b="0" i="0" kern="1200">
          <a:solidFill>
            <a:schemeClr val="tx1"/>
          </a:solidFill>
          <a:latin typeface="Fira Sans" pitchFamily="34" charset="0"/>
          <a:ea typeface="Fira Sans" pitchFamily="34" charset="0"/>
          <a:cs typeface="Fira Sans" pitchFamily="34"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www.impact.scot/"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96287" y="3020037"/>
            <a:ext cx="8137320" cy="2390861"/>
          </a:xfrm>
        </p:spPr>
        <p:txBody>
          <a:bodyPr/>
          <a:lstStyle/>
          <a:p>
            <a:r>
              <a:rPr lang="en-GB" b="1" dirty="0" smtClean="0"/>
              <a:t>Smoking and mental health: working with the community</a:t>
            </a:r>
            <a:r>
              <a:rPr lang="en-GB" dirty="0" smtClean="0"/>
              <a:t/>
            </a:r>
            <a:br>
              <a:rPr lang="en-GB" dirty="0" smtClean="0"/>
            </a:br>
            <a:r>
              <a:rPr lang="en-US" dirty="0"/>
              <a:t/>
            </a:r>
            <a:br>
              <a:rPr lang="en-US" dirty="0"/>
            </a:br>
            <a:r>
              <a:rPr lang="en-US" dirty="0" smtClean="0"/>
              <a:t>Linda Bates</a:t>
            </a:r>
            <a:br>
              <a:rPr lang="en-US" dirty="0" smtClean="0"/>
            </a:br>
            <a:r>
              <a:rPr lang="en-US" dirty="0" smtClean="0"/>
              <a:t>Development Officer</a:t>
            </a:r>
            <a:endParaRPr lang="en-US" dirty="0"/>
          </a:p>
        </p:txBody>
      </p:sp>
    </p:spTree>
    <p:extLst>
      <p:ext uri="{BB962C8B-B14F-4D97-AF65-F5344CB8AC3E}">
        <p14:creationId xmlns:p14="http://schemas.microsoft.com/office/powerpoint/2010/main" val="1692212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About this presentation</a:t>
            </a:r>
            <a:endParaRPr lang="en-GB" dirty="0"/>
          </a:p>
        </p:txBody>
      </p:sp>
      <p:sp>
        <p:nvSpPr>
          <p:cNvPr id="3" name="Content Placeholder 2"/>
          <p:cNvSpPr>
            <a:spLocks noGrp="1"/>
          </p:cNvSpPr>
          <p:nvPr>
            <p:ph idx="1"/>
          </p:nvPr>
        </p:nvSpPr>
        <p:spPr>
          <a:xfrm>
            <a:off x="457200" y="1820411"/>
            <a:ext cx="8229600" cy="3456264"/>
          </a:xfrm>
        </p:spPr>
        <p:txBody>
          <a:bodyPr/>
          <a:lstStyle/>
          <a:p>
            <a:pPr marL="0" indent="0">
              <a:buNone/>
            </a:pPr>
            <a:r>
              <a:rPr lang="en-GB" b="1" i="1" dirty="0" smtClean="0">
                <a:solidFill>
                  <a:srgbClr val="0070C0"/>
                </a:solidFill>
              </a:rPr>
              <a:t>1.  Why</a:t>
            </a:r>
            <a:r>
              <a:rPr lang="en-GB" b="1" dirty="0" smtClean="0">
                <a:solidFill>
                  <a:srgbClr val="0070C0"/>
                </a:solidFill>
              </a:rPr>
              <a:t> </a:t>
            </a:r>
            <a:r>
              <a:rPr lang="en-GB" b="1" dirty="0" smtClean="0"/>
              <a:t>we’re doing this work</a:t>
            </a:r>
          </a:p>
          <a:p>
            <a:endParaRPr lang="en-GB" b="1" dirty="0" smtClean="0"/>
          </a:p>
          <a:p>
            <a:pPr marL="0" indent="0">
              <a:buNone/>
            </a:pPr>
            <a:r>
              <a:rPr lang="en-GB" b="1" i="1" dirty="0" smtClean="0">
                <a:solidFill>
                  <a:srgbClr val="0070C0"/>
                </a:solidFill>
              </a:rPr>
              <a:t>2.  What</a:t>
            </a:r>
            <a:r>
              <a:rPr lang="en-GB" b="1" dirty="0" smtClean="0">
                <a:solidFill>
                  <a:srgbClr val="0070C0"/>
                </a:solidFill>
              </a:rPr>
              <a:t> </a:t>
            </a:r>
            <a:r>
              <a:rPr lang="en-GB" b="1" dirty="0" smtClean="0"/>
              <a:t>we’ve done so far</a:t>
            </a:r>
          </a:p>
          <a:p>
            <a:endParaRPr lang="en-GB" b="1" dirty="0"/>
          </a:p>
          <a:p>
            <a:pPr marL="0" indent="0">
              <a:buNone/>
            </a:pPr>
            <a:r>
              <a:rPr lang="en-GB" b="1" i="1" dirty="0" smtClean="0">
                <a:solidFill>
                  <a:srgbClr val="0070C0"/>
                </a:solidFill>
              </a:rPr>
              <a:t>3.</a:t>
            </a:r>
            <a:r>
              <a:rPr lang="en-GB" b="1" dirty="0" smtClean="0">
                <a:solidFill>
                  <a:srgbClr val="0070C0"/>
                </a:solidFill>
              </a:rPr>
              <a:t>  </a:t>
            </a:r>
            <a:r>
              <a:rPr lang="en-GB" b="1" dirty="0" smtClean="0"/>
              <a:t>What we’re doing </a:t>
            </a:r>
            <a:r>
              <a:rPr lang="en-GB" b="1" i="1" dirty="0" smtClean="0">
                <a:solidFill>
                  <a:srgbClr val="0070C0"/>
                </a:solidFill>
              </a:rPr>
              <a:t>next </a:t>
            </a:r>
            <a:r>
              <a:rPr lang="en-GB" dirty="0" smtClean="0">
                <a:solidFill>
                  <a:srgbClr val="484949"/>
                </a:solidFill>
              </a:rPr>
              <a:t>(hopefully!)</a:t>
            </a:r>
          </a:p>
          <a:p>
            <a:pPr marL="0" indent="0">
              <a:buNone/>
            </a:pPr>
            <a:endParaRPr lang="en-GB" b="1" i="1" dirty="0" smtClean="0">
              <a:solidFill>
                <a:srgbClr val="0070C0"/>
              </a:solidFill>
            </a:endParaRPr>
          </a:p>
          <a:p>
            <a:pPr marL="0" indent="0">
              <a:buNone/>
            </a:pPr>
            <a:r>
              <a:rPr lang="en-GB" b="1" i="1" dirty="0" smtClean="0">
                <a:solidFill>
                  <a:srgbClr val="0070C0"/>
                </a:solidFill>
              </a:rPr>
              <a:t>Who:</a:t>
            </a:r>
            <a:r>
              <a:rPr lang="en-GB" b="1" dirty="0">
                <a:solidFill>
                  <a:srgbClr val="0070C0"/>
                </a:solidFill>
              </a:rPr>
              <a:t>	</a:t>
            </a:r>
            <a:r>
              <a:rPr lang="en-GB" dirty="0">
                <a:solidFill>
                  <a:srgbClr val="484949"/>
                </a:solidFill>
              </a:rPr>
              <a:t>Development Lead </a:t>
            </a:r>
            <a:r>
              <a:rPr lang="en-GB" dirty="0" smtClean="0">
                <a:solidFill>
                  <a:srgbClr val="484949"/>
                </a:solidFill>
              </a:rPr>
              <a:t>(2</a:t>
            </a:r>
            <a:r>
              <a:rPr lang="en-GB" dirty="0">
                <a:solidFill>
                  <a:srgbClr val="484949"/>
                </a:solidFill>
              </a:rPr>
              <a:t>½ </a:t>
            </a:r>
            <a:r>
              <a:rPr lang="en-GB" dirty="0" smtClean="0">
                <a:solidFill>
                  <a:srgbClr val="484949"/>
                </a:solidFill>
              </a:rPr>
              <a:t>days </a:t>
            </a:r>
            <a:r>
              <a:rPr lang="en-GB" dirty="0">
                <a:solidFill>
                  <a:srgbClr val="484949"/>
                </a:solidFill>
              </a:rPr>
              <a:t>per </a:t>
            </a:r>
            <a:r>
              <a:rPr lang="en-GB" dirty="0" smtClean="0">
                <a:solidFill>
                  <a:srgbClr val="484949"/>
                </a:solidFill>
              </a:rPr>
              <a:t>week)</a:t>
            </a:r>
            <a:endParaRPr lang="en-GB" dirty="0">
              <a:solidFill>
                <a:srgbClr val="484949"/>
              </a:solidFill>
            </a:endParaRPr>
          </a:p>
          <a:p>
            <a:pPr marL="0" lvl="0" indent="0">
              <a:buNone/>
            </a:pPr>
            <a:r>
              <a:rPr lang="en-GB" dirty="0" smtClean="0">
                <a:solidFill>
                  <a:srgbClr val="484949"/>
                </a:solidFill>
              </a:rPr>
              <a:t>		Development Officer (4 days per week)</a:t>
            </a:r>
          </a:p>
          <a:p>
            <a:pPr marL="0" lvl="0" indent="0">
              <a:buNone/>
            </a:pPr>
            <a:r>
              <a:rPr lang="en-GB" dirty="0">
                <a:solidFill>
                  <a:srgbClr val="484949"/>
                </a:solidFill>
              </a:rPr>
              <a:t>	</a:t>
            </a:r>
            <a:r>
              <a:rPr lang="en-GB" dirty="0" smtClean="0">
                <a:solidFill>
                  <a:srgbClr val="484949"/>
                </a:solidFill>
              </a:rPr>
              <a:t>	</a:t>
            </a:r>
            <a:endParaRPr lang="en-GB" dirty="0" smtClean="0">
              <a:solidFill>
                <a:srgbClr val="FF0000"/>
              </a:solidFill>
            </a:endParaRPr>
          </a:p>
        </p:txBody>
      </p:sp>
    </p:spTree>
    <p:extLst>
      <p:ext uri="{BB962C8B-B14F-4D97-AF65-F5344CB8AC3E}">
        <p14:creationId xmlns:p14="http://schemas.microsoft.com/office/powerpoint/2010/main" val="19674481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4997"/>
            <a:ext cx="8229600" cy="781682"/>
          </a:xfrm>
        </p:spPr>
        <p:txBody>
          <a:bodyPr/>
          <a:lstStyle/>
          <a:p>
            <a:r>
              <a:rPr lang="en-GB" b="1" dirty="0"/>
              <a:t>1.  </a:t>
            </a:r>
            <a:r>
              <a:rPr lang="en-GB" b="1" i="1" dirty="0">
                <a:solidFill>
                  <a:srgbClr val="0E66A0"/>
                </a:solidFill>
              </a:rPr>
              <a:t>Why</a:t>
            </a:r>
            <a:r>
              <a:rPr lang="en-GB" b="1" dirty="0"/>
              <a:t> are we doing this work?</a:t>
            </a:r>
            <a:endParaRPr lang="en-GB" dirty="0"/>
          </a:p>
        </p:txBody>
      </p:sp>
      <p:sp>
        <p:nvSpPr>
          <p:cNvPr id="3" name="Content Placeholder 2"/>
          <p:cNvSpPr>
            <a:spLocks noGrp="1"/>
          </p:cNvSpPr>
          <p:nvPr>
            <p:ph idx="1"/>
          </p:nvPr>
        </p:nvSpPr>
        <p:spPr>
          <a:xfrm>
            <a:off x="457200" y="1124125"/>
            <a:ext cx="8229600" cy="4269996"/>
          </a:xfrm>
        </p:spPr>
        <p:txBody>
          <a:bodyPr/>
          <a:lstStyle/>
          <a:p>
            <a:pPr marL="0" indent="0">
              <a:buNone/>
            </a:pPr>
            <a:r>
              <a:rPr lang="en-GB" sz="2000" b="1" dirty="0" smtClean="0"/>
              <a:t>People with mental health issues: </a:t>
            </a:r>
          </a:p>
          <a:p>
            <a:r>
              <a:rPr lang="en-GB" sz="2000" dirty="0" smtClean="0"/>
              <a:t>tend to smoke more than the general population, which leads to:</a:t>
            </a:r>
          </a:p>
          <a:p>
            <a:r>
              <a:rPr lang="en-GB" sz="2000" b="1" dirty="0" smtClean="0"/>
              <a:t>very poor physical health outcomes </a:t>
            </a:r>
            <a:r>
              <a:rPr lang="en-GB" sz="2000" dirty="0" smtClean="0"/>
              <a:t>that means they:</a:t>
            </a:r>
            <a:endParaRPr lang="en-GB" sz="2000" b="1" dirty="0" smtClean="0"/>
          </a:p>
          <a:p>
            <a:r>
              <a:rPr lang="en-GB" sz="2000" dirty="0" smtClean="0"/>
              <a:t>experience a </a:t>
            </a:r>
            <a:r>
              <a:rPr lang="en-GB" sz="2000" b="1" dirty="0" smtClean="0"/>
              <a:t>wide health inequalities gap </a:t>
            </a:r>
            <a:r>
              <a:rPr lang="en-GB" sz="2000" dirty="0" smtClean="0"/>
              <a:t>and:</a:t>
            </a:r>
          </a:p>
          <a:p>
            <a:r>
              <a:rPr lang="en-GB" sz="2000" dirty="0" smtClean="0"/>
              <a:t>have a </a:t>
            </a:r>
            <a:r>
              <a:rPr lang="en-GB" sz="2000" b="1" dirty="0" smtClean="0"/>
              <a:t>reduced quality of life </a:t>
            </a:r>
            <a:r>
              <a:rPr lang="en-GB" sz="2000" dirty="0" smtClean="0"/>
              <a:t>leading to:</a:t>
            </a:r>
          </a:p>
          <a:p>
            <a:r>
              <a:rPr lang="en-GB" sz="2000" b="1" dirty="0" smtClean="0"/>
              <a:t>earlier death</a:t>
            </a:r>
            <a:r>
              <a:rPr lang="en-GB" sz="2000" dirty="0" smtClean="0"/>
              <a:t>:</a:t>
            </a:r>
          </a:p>
          <a:p>
            <a:pPr lvl="1"/>
            <a:r>
              <a:rPr lang="en-GB" sz="1600" dirty="0" smtClean="0"/>
              <a:t>9-20 years shorter life expectancy for people with bipolar disorder</a:t>
            </a:r>
          </a:p>
          <a:p>
            <a:pPr lvl="1"/>
            <a:r>
              <a:rPr lang="en-GB" sz="1600" dirty="0" smtClean="0"/>
              <a:t>10-20 years shorter life expectancy for people with schizophrenia</a:t>
            </a:r>
          </a:p>
          <a:p>
            <a:pPr lvl="1"/>
            <a:r>
              <a:rPr lang="en-GB" sz="1600" dirty="0" smtClean="0"/>
              <a:t>7-11 years shorter life expectancy for people with recurrent depression</a:t>
            </a:r>
          </a:p>
          <a:p>
            <a:pPr marL="0" indent="0">
              <a:buNone/>
            </a:pPr>
            <a:r>
              <a:rPr lang="en-GB" b="1" dirty="0" smtClean="0">
                <a:solidFill>
                  <a:srgbClr val="0E66A0"/>
                </a:solidFill>
              </a:rPr>
              <a:t>	</a:t>
            </a:r>
          </a:p>
          <a:p>
            <a:pPr marL="0" indent="0" algn="ctr">
              <a:buNone/>
            </a:pPr>
            <a:r>
              <a:rPr lang="en-GB" b="1" dirty="0">
                <a:solidFill>
                  <a:srgbClr val="0E66A0"/>
                </a:solidFill>
              </a:rPr>
              <a:t>	</a:t>
            </a:r>
            <a:r>
              <a:rPr lang="en-GB" b="1" dirty="0" smtClean="0">
                <a:solidFill>
                  <a:srgbClr val="0E66A0"/>
                </a:solidFill>
              </a:rPr>
              <a:t>Those who do manage to stop smoking improve their 	mental wellbeing as well as their physical health</a:t>
            </a:r>
          </a:p>
          <a:p>
            <a:pPr marL="0" indent="0" algn="ctr">
              <a:buNone/>
            </a:pPr>
            <a:endParaRPr lang="en-GB" sz="2800" b="1" dirty="0" smtClean="0">
              <a:solidFill>
                <a:srgbClr val="FF0000"/>
              </a:solidFill>
            </a:endParaRPr>
          </a:p>
        </p:txBody>
      </p:sp>
    </p:spTree>
    <p:extLst>
      <p:ext uri="{BB962C8B-B14F-4D97-AF65-F5344CB8AC3E}">
        <p14:creationId xmlns:p14="http://schemas.microsoft.com/office/powerpoint/2010/main" val="7762183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2.  </a:t>
            </a:r>
            <a:r>
              <a:rPr lang="en-GB" b="1" i="1" dirty="0">
                <a:solidFill>
                  <a:srgbClr val="0E66A0"/>
                </a:solidFill>
              </a:rPr>
              <a:t>What</a:t>
            </a:r>
            <a:r>
              <a:rPr lang="en-GB" b="1" dirty="0"/>
              <a:t> have we done so far?</a:t>
            </a:r>
            <a:endParaRPr lang="en-GB" dirty="0"/>
          </a:p>
        </p:txBody>
      </p:sp>
      <p:sp>
        <p:nvSpPr>
          <p:cNvPr id="3" name="Content Placeholder 2"/>
          <p:cNvSpPr>
            <a:spLocks noGrp="1"/>
          </p:cNvSpPr>
          <p:nvPr>
            <p:ph idx="1"/>
          </p:nvPr>
        </p:nvSpPr>
        <p:spPr>
          <a:xfrm>
            <a:off x="457200" y="1367996"/>
            <a:ext cx="8229600" cy="4264629"/>
          </a:xfrm>
        </p:spPr>
        <p:txBody>
          <a:bodyPr/>
          <a:lstStyle/>
          <a:p>
            <a:pPr marL="0" indent="0">
              <a:buNone/>
            </a:pPr>
            <a:endParaRPr lang="en-GB" dirty="0" smtClean="0"/>
          </a:p>
          <a:p>
            <a:r>
              <a:rPr lang="en-GB" b="1" dirty="0" smtClean="0"/>
              <a:t>IMPACT Project (Improving Mental and Physical health – Achieving Cessation Targets)</a:t>
            </a:r>
          </a:p>
          <a:p>
            <a:endParaRPr lang="en-GB" dirty="0"/>
          </a:p>
          <a:p>
            <a:r>
              <a:rPr lang="en-GB" b="1" dirty="0" smtClean="0"/>
              <a:t>Royal Edinburgh Hospital consultation</a:t>
            </a:r>
          </a:p>
          <a:p>
            <a:endParaRPr lang="en-GB" dirty="0"/>
          </a:p>
          <a:p>
            <a:r>
              <a:rPr lang="en-GB" b="1" dirty="0" smtClean="0"/>
              <a:t>Scottish Government’s 10 year mental health strategy</a:t>
            </a:r>
          </a:p>
          <a:p>
            <a:endParaRPr lang="en-GB" dirty="0"/>
          </a:p>
          <a:p>
            <a:r>
              <a:rPr lang="en-GB" b="1" dirty="0" smtClean="0"/>
              <a:t>Smoking and mental health training pilot</a:t>
            </a:r>
            <a:endParaRPr lang="en-GB" b="1" dirty="0"/>
          </a:p>
        </p:txBody>
      </p:sp>
    </p:spTree>
    <p:extLst>
      <p:ext uri="{BB962C8B-B14F-4D97-AF65-F5344CB8AC3E}">
        <p14:creationId xmlns:p14="http://schemas.microsoft.com/office/powerpoint/2010/main" val="16581067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IMPACT Project</a:t>
            </a:r>
            <a:endParaRPr lang="en-GB" dirty="0"/>
          </a:p>
        </p:txBody>
      </p:sp>
      <p:sp>
        <p:nvSpPr>
          <p:cNvPr id="3" name="Content Placeholder 2"/>
          <p:cNvSpPr>
            <a:spLocks noGrp="1"/>
          </p:cNvSpPr>
          <p:nvPr>
            <p:ph idx="1"/>
          </p:nvPr>
        </p:nvSpPr>
        <p:spPr>
          <a:xfrm>
            <a:off x="457200" y="1028238"/>
            <a:ext cx="8229600" cy="4604388"/>
          </a:xfrm>
        </p:spPr>
        <p:txBody>
          <a:bodyPr/>
          <a:lstStyle/>
          <a:p>
            <a:pPr marL="0" indent="0">
              <a:buNone/>
            </a:pPr>
            <a:r>
              <a:rPr lang="en-GB" sz="1800" dirty="0" smtClean="0"/>
              <a:t>Two-year IMPACT project (funded by the Edinburgh &amp; Lothians Health Foundation) aims to </a:t>
            </a:r>
            <a:r>
              <a:rPr lang="en-GB" sz="1800" b="1" dirty="0" smtClean="0">
                <a:solidFill>
                  <a:srgbClr val="0E66A0"/>
                </a:solidFill>
              </a:rPr>
              <a:t>develop </a:t>
            </a:r>
            <a:r>
              <a:rPr lang="en-GB" sz="1800" b="1" dirty="0">
                <a:solidFill>
                  <a:srgbClr val="0E66A0"/>
                </a:solidFill>
              </a:rPr>
              <a:t>and deliver </a:t>
            </a:r>
            <a:r>
              <a:rPr lang="en-GB" sz="1800" b="1" dirty="0" smtClean="0">
                <a:solidFill>
                  <a:srgbClr val="0E66A0"/>
                </a:solidFill>
              </a:rPr>
              <a:t>guidelines </a:t>
            </a:r>
            <a:r>
              <a:rPr lang="en-GB" sz="1800" b="1" dirty="0">
                <a:solidFill>
                  <a:srgbClr val="0E66A0"/>
                </a:solidFill>
              </a:rPr>
              <a:t>and implementation suggestions</a:t>
            </a:r>
            <a:r>
              <a:rPr lang="en-GB" sz="1800" dirty="0"/>
              <a:t> </a:t>
            </a:r>
            <a:r>
              <a:rPr lang="en-GB" sz="1800" dirty="0" smtClean="0"/>
              <a:t>so that community-based mental health organisations in the Lothians can address smoking with the people they support.</a:t>
            </a:r>
            <a:endParaRPr lang="en-GB" sz="1800" dirty="0"/>
          </a:p>
          <a:p>
            <a:pPr marL="0" indent="0">
              <a:buNone/>
            </a:pPr>
            <a:endParaRPr lang="en-GB" sz="1800" dirty="0" smtClean="0"/>
          </a:p>
          <a:p>
            <a:pPr marL="0" indent="0">
              <a:buNone/>
            </a:pPr>
            <a:r>
              <a:rPr lang="en-GB" sz="1800" dirty="0" smtClean="0"/>
              <a:t>How will we do this?</a:t>
            </a:r>
          </a:p>
          <a:p>
            <a:pPr>
              <a:buFontTx/>
              <a:buChar char="-"/>
            </a:pPr>
            <a:r>
              <a:rPr lang="en-GB" sz="1800" b="1" dirty="0">
                <a:solidFill>
                  <a:srgbClr val="0E66A0"/>
                </a:solidFill>
              </a:rPr>
              <a:t>gather evidence </a:t>
            </a:r>
            <a:r>
              <a:rPr lang="en-GB" sz="1800" dirty="0" smtClean="0"/>
              <a:t>on smoking &amp; mental health and produce a report  </a:t>
            </a:r>
          </a:p>
          <a:p>
            <a:pPr>
              <a:buFontTx/>
              <a:buChar char="-"/>
            </a:pPr>
            <a:r>
              <a:rPr lang="en-GB" sz="1800" b="1" dirty="0">
                <a:solidFill>
                  <a:srgbClr val="0E66A0"/>
                </a:solidFill>
              </a:rPr>
              <a:t>map existing community-based MH services </a:t>
            </a:r>
            <a:r>
              <a:rPr lang="en-GB" sz="1800" dirty="0" smtClean="0"/>
              <a:t>across the region  </a:t>
            </a:r>
          </a:p>
          <a:p>
            <a:pPr>
              <a:buFontTx/>
              <a:buChar char="-"/>
            </a:pPr>
            <a:r>
              <a:rPr lang="en-GB" sz="1800" b="1" dirty="0">
                <a:solidFill>
                  <a:srgbClr val="0E66A0"/>
                </a:solidFill>
              </a:rPr>
              <a:t>interview service providers </a:t>
            </a:r>
            <a:r>
              <a:rPr lang="en-GB" sz="1800" dirty="0" smtClean="0"/>
              <a:t>about their practice/policy   </a:t>
            </a:r>
          </a:p>
          <a:p>
            <a:pPr>
              <a:buFontTx/>
              <a:buChar char="-"/>
            </a:pPr>
            <a:r>
              <a:rPr lang="en-GB" sz="1800" b="1" dirty="0" smtClean="0">
                <a:solidFill>
                  <a:srgbClr val="484949"/>
                </a:solidFill>
              </a:rPr>
              <a:t>hold </a:t>
            </a:r>
            <a:r>
              <a:rPr lang="en-GB" sz="1800" b="1" dirty="0" smtClean="0">
                <a:solidFill>
                  <a:srgbClr val="0E66A0"/>
                </a:solidFill>
              </a:rPr>
              <a:t>focus groups </a:t>
            </a:r>
            <a:r>
              <a:rPr lang="en-GB" sz="1800" dirty="0" smtClean="0"/>
              <a:t>with people supported by services					</a:t>
            </a:r>
          </a:p>
          <a:p>
            <a:pPr>
              <a:buFontTx/>
              <a:buChar char="-"/>
            </a:pPr>
            <a:r>
              <a:rPr lang="en-GB" sz="1800" b="1" dirty="0" smtClean="0">
                <a:solidFill>
                  <a:srgbClr val="484949"/>
                </a:solidFill>
              </a:rPr>
              <a:t>hold </a:t>
            </a:r>
            <a:r>
              <a:rPr lang="en-GB" sz="1800" b="1" dirty="0" smtClean="0">
                <a:solidFill>
                  <a:srgbClr val="0E66A0"/>
                </a:solidFill>
              </a:rPr>
              <a:t>workshops</a:t>
            </a:r>
            <a:r>
              <a:rPr lang="en-GB" sz="1800" b="1" dirty="0" smtClean="0">
                <a:solidFill>
                  <a:srgbClr val="484949"/>
                </a:solidFill>
              </a:rPr>
              <a:t> </a:t>
            </a:r>
            <a:r>
              <a:rPr lang="en-GB" sz="1800" dirty="0" smtClean="0"/>
              <a:t>with staff from community-based services			</a:t>
            </a:r>
          </a:p>
          <a:p>
            <a:pPr>
              <a:buFontTx/>
              <a:buChar char="-"/>
            </a:pPr>
            <a:r>
              <a:rPr lang="en-GB" sz="1800" b="1" dirty="0" smtClean="0">
                <a:solidFill>
                  <a:srgbClr val="484949"/>
                </a:solidFill>
              </a:rPr>
              <a:t>distribute a </a:t>
            </a:r>
            <a:r>
              <a:rPr lang="en-GB" sz="1800" b="1" dirty="0" smtClean="0">
                <a:solidFill>
                  <a:srgbClr val="0E66A0"/>
                </a:solidFill>
              </a:rPr>
              <a:t>survey</a:t>
            </a:r>
            <a:r>
              <a:rPr lang="en-GB" sz="1800" dirty="0" smtClean="0">
                <a:solidFill>
                  <a:srgbClr val="484949"/>
                </a:solidFill>
              </a:rPr>
              <a:t> </a:t>
            </a:r>
            <a:r>
              <a:rPr lang="en-GB" sz="1800" dirty="0" smtClean="0"/>
              <a:t>which gauges staff knowledge/confidence</a:t>
            </a:r>
            <a:endParaRPr lang="en-GB" sz="1800" b="1" dirty="0" smtClean="0"/>
          </a:p>
          <a:p>
            <a:pPr>
              <a:buFontTx/>
              <a:buChar char="-"/>
            </a:pPr>
            <a:r>
              <a:rPr lang="en-GB" sz="1800" b="1" dirty="0">
                <a:solidFill>
                  <a:srgbClr val="0E66A0"/>
                </a:solidFill>
              </a:rPr>
              <a:t>produce guidelines </a:t>
            </a:r>
            <a:r>
              <a:rPr lang="en-GB" sz="1800" b="1" dirty="0" smtClean="0"/>
              <a:t>and implementation plan </a:t>
            </a:r>
            <a:r>
              <a:rPr lang="en-GB" sz="1800" dirty="0" smtClean="0"/>
              <a:t>(late ‘16-early ‘17)</a:t>
            </a:r>
          </a:p>
          <a:p>
            <a:pPr>
              <a:buFontTx/>
              <a:buChar char="-"/>
            </a:pPr>
            <a:r>
              <a:rPr lang="en-GB" sz="1800" b="1" dirty="0">
                <a:solidFill>
                  <a:srgbClr val="0E66A0"/>
                </a:solidFill>
              </a:rPr>
              <a:t>develop related website </a:t>
            </a:r>
            <a:r>
              <a:rPr lang="en-GB" sz="1800" dirty="0" smtClean="0"/>
              <a:t>for ongoing use (early-mid ‘17)</a:t>
            </a:r>
          </a:p>
          <a:p>
            <a:pPr>
              <a:buFontTx/>
              <a:buChar char="-"/>
            </a:pPr>
            <a:endParaRPr lang="en-GB" dirty="0"/>
          </a:p>
        </p:txBody>
      </p:sp>
      <p:pic>
        <p:nvPicPr>
          <p:cNvPr id="1026" name="Picture 2" descr="C:\Users\LBates\AppData\Local\Microsoft\Windows\Temporary Internet Files\Content.IE5\JG926JA2\check-157822_64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9313" y="3113714"/>
            <a:ext cx="300417" cy="3439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LBates\AppData\Local\Microsoft\Windows\Temporary Internet Files\Content.IE5\JG926JA2\check-157822_64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9313" y="3389152"/>
            <a:ext cx="300417" cy="3439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LBates\AppData\Local\Microsoft\Windows\Temporary Internet Files\Content.IE5\JG926JA2\check-157822_64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1505" y="3703737"/>
            <a:ext cx="300417" cy="3439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LBates\AppData\Local\Microsoft\Windows\Temporary Internet Files\Content.IE5\JG926JA2\check-157822_64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9311" y="4032307"/>
            <a:ext cx="300417" cy="3439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LBates\AppData\Local\Microsoft\Windows\Temporary Internet Files\Content.IE5\JG926JA2\check-157822_64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9309" y="2769766"/>
            <a:ext cx="300417" cy="3439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LBates\AppData\Local\Microsoft\Windows\Temporary Internet Files\Content.IE5\JG926JA2\check-157822_64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1502" y="4387439"/>
            <a:ext cx="300417" cy="343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8162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b="1" dirty="0"/>
          </a:p>
        </p:txBody>
      </p:sp>
      <p:sp>
        <p:nvSpPr>
          <p:cNvPr id="3" name="Content Placeholder 2"/>
          <p:cNvSpPr>
            <a:spLocks noGrp="1"/>
          </p:cNvSpPr>
          <p:nvPr>
            <p:ph idx="1"/>
          </p:nvPr>
        </p:nvSpPr>
        <p:spPr/>
        <p:txBody>
          <a:bodyPr/>
          <a:lstStyle/>
          <a:p>
            <a:endParaRPr lang="en-GB" dirty="0" smtClean="0"/>
          </a:p>
          <a:p>
            <a:pPr marL="0" indent="0" algn="ctr">
              <a:buNone/>
            </a:pPr>
            <a:r>
              <a:rPr lang="en-GB" sz="6000" i="1" u="sng" dirty="0" smtClean="0">
                <a:solidFill>
                  <a:srgbClr val="FF0000"/>
                </a:solidFill>
              </a:rPr>
              <a:t>NOT</a:t>
            </a:r>
            <a:r>
              <a:rPr lang="en-GB" sz="6000" dirty="0" smtClean="0">
                <a:solidFill>
                  <a:srgbClr val="FF0000"/>
                </a:solidFill>
              </a:rPr>
              <a:t> NHS SETTINGS!</a:t>
            </a:r>
            <a:endParaRPr lang="en-GB" sz="6000" dirty="0">
              <a:solidFill>
                <a:srgbClr val="FF0000"/>
              </a:solidFill>
            </a:endParaRPr>
          </a:p>
        </p:txBody>
      </p:sp>
    </p:spTree>
    <p:extLst>
      <p:ext uri="{BB962C8B-B14F-4D97-AF65-F5344CB8AC3E}">
        <p14:creationId xmlns:p14="http://schemas.microsoft.com/office/powerpoint/2010/main" val="377732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484949"/>
                </a:solidFill>
              </a:rPr>
              <a:t>IMPACT Project</a:t>
            </a:r>
            <a:endParaRPr lang="en-GB" b="1" dirty="0">
              <a:solidFill>
                <a:srgbClr val="484949"/>
              </a:solidFill>
            </a:endParaRPr>
          </a:p>
        </p:txBody>
      </p:sp>
      <p:sp>
        <p:nvSpPr>
          <p:cNvPr id="3" name="Content Placeholder 2"/>
          <p:cNvSpPr>
            <a:spLocks noGrp="1"/>
          </p:cNvSpPr>
          <p:nvPr>
            <p:ph idx="1"/>
          </p:nvPr>
        </p:nvSpPr>
        <p:spPr>
          <a:xfrm>
            <a:off x="457200" y="1286884"/>
            <a:ext cx="8229600" cy="4604388"/>
          </a:xfrm>
        </p:spPr>
        <p:txBody>
          <a:bodyPr/>
          <a:lstStyle/>
          <a:p>
            <a:pPr marL="0" indent="0">
              <a:buNone/>
            </a:pPr>
            <a:r>
              <a:rPr lang="en-GB" sz="2000" b="1" dirty="0" smtClean="0">
                <a:solidFill>
                  <a:srgbClr val="0E66A0"/>
                </a:solidFill>
              </a:rPr>
              <a:t>Focus groups </a:t>
            </a:r>
            <a:r>
              <a:rPr lang="en-GB" sz="2000" dirty="0" smtClean="0"/>
              <a:t>(x4) held in Feb-March ’16: </a:t>
            </a:r>
          </a:p>
          <a:p>
            <a:pPr>
              <a:buFontTx/>
              <a:buChar char="-"/>
            </a:pPr>
            <a:r>
              <a:rPr lang="en-GB" sz="2000" b="1" dirty="0" smtClean="0"/>
              <a:t>24 people </a:t>
            </a:r>
            <a:r>
              <a:rPr lang="en-GB" sz="2000" dirty="0" smtClean="0"/>
              <a:t>(15 women, 9 men), age range mid-20s to 55+</a:t>
            </a:r>
          </a:p>
          <a:p>
            <a:pPr>
              <a:buFontTx/>
              <a:buChar char="-"/>
            </a:pPr>
            <a:r>
              <a:rPr lang="en-GB" sz="2000" b="1" dirty="0"/>
              <a:t>e</a:t>
            </a:r>
            <a:r>
              <a:rPr lang="en-GB" sz="2000" b="1" dirty="0" smtClean="0"/>
              <a:t>xperiences varied widely </a:t>
            </a:r>
            <a:r>
              <a:rPr lang="en-GB" sz="2000" dirty="0" smtClean="0"/>
              <a:t>(from recent acute hospital admission to never hospitalised)</a:t>
            </a:r>
          </a:p>
          <a:p>
            <a:pPr>
              <a:buFontTx/>
              <a:buChar char="-"/>
            </a:pPr>
            <a:endParaRPr lang="en-GB" sz="2000" dirty="0"/>
          </a:p>
          <a:p>
            <a:pPr marL="0" indent="0">
              <a:buNone/>
            </a:pPr>
            <a:r>
              <a:rPr lang="en-GB" sz="2000" b="1" dirty="0">
                <a:solidFill>
                  <a:srgbClr val="0E66A0"/>
                </a:solidFill>
              </a:rPr>
              <a:t>Knowledge Exchange workshops </a:t>
            </a:r>
            <a:r>
              <a:rPr lang="en-GB" sz="2000" dirty="0" smtClean="0"/>
              <a:t>(x2</a:t>
            </a:r>
            <a:r>
              <a:rPr lang="en-GB" sz="2000" dirty="0"/>
              <a:t>) held in Feb-April ’16: </a:t>
            </a:r>
          </a:p>
          <a:p>
            <a:pPr>
              <a:buFontTx/>
              <a:buChar char="-"/>
            </a:pPr>
            <a:r>
              <a:rPr lang="en-GB" sz="2000" b="1" dirty="0"/>
              <a:t>18 people </a:t>
            </a:r>
            <a:r>
              <a:rPr lang="en-GB" sz="2000" dirty="0"/>
              <a:t>from </a:t>
            </a:r>
            <a:r>
              <a:rPr lang="en-GB" sz="2000" b="1" dirty="0"/>
              <a:t>12 different organisations </a:t>
            </a:r>
            <a:r>
              <a:rPr lang="en-GB" sz="2000" dirty="0"/>
              <a:t>(mainly community-based, but also four NHS: two stop-smoking services plus Breathing Space and </a:t>
            </a:r>
            <a:r>
              <a:rPr lang="en-GB" sz="2000" dirty="0" err="1" smtClean="0"/>
              <a:t>Smokeline</a:t>
            </a:r>
            <a:r>
              <a:rPr lang="en-GB" sz="2000" dirty="0" smtClean="0"/>
              <a:t>)</a:t>
            </a:r>
          </a:p>
          <a:p>
            <a:pPr>
              <a:buFontTx/>
              <a:buChar char="-"/>
            </a:pPr>
            <a:endParaRPr lang="en-GB" sz="2000" dirty="0"/>
          </a:p>
          <a:p>
            <a:pPr marL="0" indent="0">
              <a:buNone/>
            </a:pPr>
            <a:r>
              <a:rPr lang="en-GB" sz="2000" b="1" dirty="0" smtClean="0">
                <a:solidFill>
                  <a:srgbClr val="0E66A0"/>
                </a:solidFill>
              </a:rPr>
              <a:t>Survey</a:t>
            </a:r>
            <a:r>
              <a:rPr lang="en-GB" sz="2000" dirty="0" smtClean="0"/>
              <a:t> distributed to MH service staff Aug-Sept ‘16:</a:t>
            </a:r>
          </a:p>
          <a:p>
            <a:pPr marL="0" indent="0">
              <a:buNone/>
            </a:pPr>
            <a:r>
              <a:rPr lang="en-GB" sz="2000" dirty="0" smtClean="0"/>
              <a:t>- 	sent to </a:t>
            </a:r>
            <a:r>
              <a:rPr lang="en-GB" sz="2000" b="1" dirty="0" smtClean="0"/>
              <a:t>60 contacts</a:t>
            </a:r>
            <a:r>
              <a:rPr lang="en-GB" sz="2000" dirty="0" smtClean="0"/>
              <a:t>; </a:t>
            </a:r>
            <a:r>
              <a:rPr lang="en-GB" sz="2000" b="1" dirty="0" smtClean="0"/>
              <a:t>39 responses </a:t>
            </a:r>
            <a:r>
              <a:rPr lang="en-GB" sz="2000" dirty="0" smtClean="0"/>
              <a:t>from </a:t>
            </a:r>
            <a:r>
              <a:rPr lang="en-GB" sz="2000" b="1" dirty="0" smtClean="0"/>
              <a:t>15+ workplaces  </a:t>
            </a:r>
            <a:endParaRPr lang="en-GB" sz="2000" b="1" dirty="0"/>
          </a:p>
          <a:p>
            <a:pPr marL="0" indent="0">
              <a:buNone/>
            </a:pPr>
            <a:r>
              <a:rPr lang="en-GB" sz="2000" dirty="0" smtClean="0"/>
              <a:t> </a:t>
            </a:r>
          </a:p>
        </p:txBody>
      </p:sp>
    </p:spTree>
    <p:extLst>
      <p:ext uri="{BB962C8B-B14F-4D97-AF65-F5344CB8AC3E}">
        <p14:creationId xmlns:p14="http://schemas.microsoft.com/office/powerpoint/2010/main" val="18378089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IMPACT Project</a:t>
            </a:r>
            <a:endParaRPr lang="en-GB" b="1" dirty="0"/>
          </a:p>
        </p:txBody>
      </p:sp>
      <p:sp>
        <p:nvSpPr>
          <p:cNvPr id="3" name="Content Placeholder 2"/>
          <p:cNvSpPr>
            <a:spLocks noGrp="1"/>
          </p:cNvSpPr>
          <p:nvPr>
            <p:ph idx="1"/>
          </p:nvPr>
        </p:nvSpPr>
        <p:spPr>
          <a:xfrm>
            <a:off x="234892" y="1110715"/>
            <a:ext cx="8674216" cy="4604388"/>
          </a:xfrm>
        </p:spPr>
        <p:txBody>
          <a:bodyPr/>
          <a:lstStyle/>
          <a:p>
            <a:pPr marL="0" indent="0">
              <a:buNone/>
            </a:pPr>
            <a:r>
              <a:rPr lang="en-GB" sz="2000" b="1" dirty="0" smtClean="0">
                <a:solidFill>
                  <a:srgbClr val="0E66A0"/>
                </a:solidFill>
              </a:rPr>
              <a:t>Themes from fieldwork - </a:t>
            </a:r>
            <a:r>
              <a:rPr lang="en-GB" sz="1800" dirty="0">
                <a:solidFill>
                  <a:srgbClr val="484949"/>
                </a:solidFill>
              </a:rPr>
              <a:t>f</a:t>
            </a:r>
            <a:r>
              <a:rPr lang="en-GB" sz="1800" dirty="0" smtClean="0">
                <a:solidFill>
                  <a:srgbClr val="484949"/>
                </a:solidFill>
              </a:rPr>
              <a:t>rom the focus groups and knowledge exchange workshops: </a:t>
            </a:r>
          </a:p>
          <a:p>
            <a:pPr lvl="0"/>
            <a:r>
              <a:rPr lang="en-GB" sz="1600" b="1" dirty="0" smtClean="0">
                <a:solidFill>
                  <a:srgbClr val="484949"/>
                </a:solidFill>
              </a:rPr>
              <a:t>very little knowledge about links between smoking and </a:t>
            </a:r>
            <a:r>
              <a:rPr lang="en-GB" sz="1600" b="1" i="1" dirty="0" smtClean="0">
                <a:solidFill>
                  <a:srgbClr val="484949"/>
                </a:solidFill>
              </a:rPr>
              <a:t>mental</a:t>
            </a:r>
            <a:r>
              <a:rPr lang="en-GB" sz="1600" b="1" dirty="0" smtClean="0">
                <a:solidFill>
                  <a:srgbClr val="484949"/>
                </a:solidFill>
              </a:rPr>
              <a:t> health</a:t>
            </a:r>
          </a:p>
          <a:p>
            <a:pPr lvl="0"/>
            <a:r>
              <a:rPr lang="en-GB" sz="1600" b="1" dirty="0" smtClean="0">
                <a:solidFill>
                  <a:srgbClr val="484949"/>
                </a:solidFill>
              </a:rPr>
              <a:t>some didn’t believe there were links: </a:t>
            </a:r>
            <a:r>
              <a:rPr lang="en-GB" sz="1600" i="1" dirty="0" smtClean="0">
                <a:solidFill>
                  <a:srgbClr val="484949"/>
                </a:solidFill>
              </a:rPr>
              <a:t>“Smoking and mental health? It’s just another layer of bullshit.” </a:t>
            </a:r>
            <a:endParaRPr lang="en-GB" sz="1600" b="1" dirty="0" smtClean="0">
              <a:solidFill>
                <a:srgbClr val="484949"/>
              </a:solidFill>
            </a:endParaRPr>
          </a:p>
          <a:p>
            <a:pPr lvl="0"/>
            <a:r>
              <a:rPr lang="en-GB" sz="1600" b="1" dirty="0" smtClean="0">
                <a:solidFill>
                  <a:srgbClr val="484949"/>
                </a:solidFill>
              </a:rPr>
              <a:t>most were unaware of how smoking can reduce the efficacy of MH medications </a:t>
            </a:r>
            <a:r>
              <a:rPr lang="en-GB" sz="1600" dirty="0" smtClean="0">
                <a:solidFill>
                  <a:srgbClr val="484949"/>
                </a:solidFill>
              </a:rPr>
              <a:t>(such as anti-depressants and anti-psychotics):  “</a:t>
            </a:r>
            <a:r>
              <a:rPr lang="en-GB" sz="1600" i="1" dirty="0" smtClean="0">
                <a:solidFill>
                  <a:srgbClr val="484949"/>
                </a:solidFill>
              </a:rPr>
              <a:t>It</a:t>
            </a:r>
            <a:r>
              <a:rPr lang="en-GB" sz="1600" dirty="0" smtClean="0">
                <a:solidFill>
                  <a:srgbClr val="484949"/>
                </a:solidFill>
              </a:rPr>
              <a:t> </a:t>
            </a:r>
            <a:r>
              <a:rPr lang="en-GB" sz="1600" i="1" dirty="0" smtClean="0">
                <a:solidFill>
                  <a:srgbClr val="484949"/>
                </a:solidFill>
              </a:rPr>
              <a:t>should just become common knowledge… when you go to your doctor’s; [they should] mention that actually you’re not getting the benefit of your medication if you’re taking other chemicals such as nicotine.” </a:t>
            </a:r>
          </a:p>
          <a:p>
            <a:pPr lvl="0"/>
            <a:r>
              <a:rPr lang="en-GB" sz="1600" b="1" dirty="0" smtClean="0">
                <a:solidFill>
                  <a:srgbClr val="484949"/>
                </a:solidFill>
              </a:rPr>
              <a:t>electronic cigarettes are reportedly being widely used by this cohort, as with the general public </a:t>
            </a:r>
            <a:r>
              <a:rPr lang="en-GB" sz="1600" dirty="0" smtClean="0">
                <a:solidFill>
                  <a:srgbClr val="484949"/>
                </a:solidFill>
              </a:rPr>
              <a:t>- any guidance should provide the most up-to-date information about their safety/efficacy within a mental health context</a:t>
            </a:r>
          </a:p>
          <a:p>
            <a:pPr lvl="0"/>
            <a:r>
              <a:rPr lang="en-GB" sz="1600" dirty="0">
                <a:solidFill>
                  <a:srgbClr val="484949"/>
                </a:solidFill>
              </a:rPr>
              <a:t>good ideas were generated for </a:t>
            </a:r>
            <a:r>
              <a:rPr lang="en-GB" sz="1600" b="1" dirty="0">
                <a:solidFill>
                  <a:srgbClr val="484949"/>
                </a:solidFill>
              </a:rPr>
              <a:t>alternative coping mechanisms</a:t>
            </a:r>
          </a:p>
          <a:p>
            <a:pPr lvl="0"/>
            <a:r>
              <a:rPr lang="en-GB" sz="1600" dirty="0">
                <a:solidFill>
                  <a:srgbClr val="484949"/>
                </a:solidFill>
              </a:rPr>
              <a:t>a </a:t>
            </a:r>
            <a:r>
              <a:rPr lang="en-GB" sz="1600" b="1" dirty="0">
                <a:solidFill>
                  <a:srgbClr val="484949"/>
                </a:solidFill>
              </a:rPr>
              <a:t>person-centred, holistic approach </a:t>
            </a:r>
            <a:r>
              <a:rPr lang="en-GB" sz="1600" dirty="0">
                <a:solidFill>
                  <a:srgbClr val="484949"/>
                </a:solidFill>
              </a:rPr>
              <a:t>was felt to be the best way of providing ongoing support, ideally provided by staff at mental health services. Such support would need to be intensive and ongoing</a:t>
            </a:r>
          </a:p>
          <a:p>
            <a:pPr lvl="0"/>
            <a:endParaRPr lang="en-GB" sz="1800" dirty="0" smtClean="0">
              <a:solidFill>
                <a:srgbClr val="484949"/>
              </a:solidFill>
            </a:endParaRPr>
          </a:p>
          <a:p>
            <a:pPr lvl="0"/>
            <a:endParaRPr lang="en-GB" sz="1800" dirty="0" smtClean="0">
              <a:solidFill>
                <a:srgbClr val="484949"/>
              </a:solidFill>
            </a:endParaRPr>
          </a:p>
          <a:p>
            <a:pPr lvl="0"/>
            <a:endParaRPr lang="en-GB" sz="1800" dirty="0" smtClean="0">
              <a:solidFill>
                <a:srgbClr val="484949"/>
              </a:solidFill>
            </a:endParaRPr>
          </a:p>
          <a:p>
            <a:pPr lvl="0"/>
            <a:endParaRPr lang="en-GB" sz="1800" dirty="0" smtClean="0">
              <a:solidFill>
                <a:srgbClr val="484949"/>
              </a:solidFill>
            </a:endParaRPr>
          </a:p>
          <a:p>
            <a:pPr marL="0" lvl="0" indent="0">
              <a:buNone/>
            </a:pPr>
            <a:endParaRPr lang="en-GB" sz="2000" i="1" dirty="0" smtClean="0">
              <a:solidFill>
                <a:srgbClr val="484949"/>
              </a:solidFill>
            </a:endParaRPr>
          </a:p>
          <a:p>
            <a:pPr marL="0" indent="0">
              <a:buNone/>
            </a:pPr>
            <a:endParaRPr lang="en-GB" sz="2000" dirty="0" smtClean="0"/>
          </a:p>
          <a:p>
            <a:pPr marL="0" indent="0">
              <a:buNone/>
            </a:pPr>
            <a:r>
              <a:rPr lang="en-GB" sz="2000" dirty="0" smtClean="0"/>
              <a:t> </a:t>
            </a:r>
          </a:p>
        </p:txBody>
      </p:sp>
    </p:spTree>
    <p:extLst>
      <p:ext uri="{BB962C8B-B14F-4D97-AF65-F5344CB8AC3E}">
        <p14:creationId xmlns:p14="http://schemas.microsoft.com/office/powerpoint/2010/main" val="17704654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484949"/>
                </a:solidFill>
              </a:rPr>
              <a:t>IMPACT Project</a:t>
            </a:r>
            <a:endParaRPr lang="en-GB" b="1" dirty="0">
              <a:solidFill>
                <a:srgbClr val="484949"/>
              </a:solidFill>
            </a:endParaRPr>
          </a:p>
        </p:txBody>
      </p:sp>
      <p:sp>
        <p:nvSpPr>
          <p:cNvPr id="3" name="Content Placeholder 2"/>
          <p:cNvSpPr>
            <a:spLocks noGrp="1"/>
          </p:cNvSpPr>
          <p:nvPr>
            <p:ph idx="1"/>
          </p:nvPr>
        </p:nvSpPr>
        <p:spPr>
          <a:xfrm>
            <a:off x="457200" y="1107347"/>
            <a:ext cx="8229600" cy="4885184"/>
          </a:xfrm>
        </p:spPr>
        <p:txBody>
          <a:bodyPr/>
          <a:lstStyle/>
          <a:p>
            <a:pPr marL="0" lvl="0" indent="0">
              <a:buNone/>
            </a:pPr>
            <a:endParaRPr lang="en-GB" sz="2000" b="1" dirty="0" smtClean="0">
              <a:solidFill>
                <a:srgbClr val="0E66A0"/>
              </a:solidFill>
            </a:endParaRPr>
          </a:p>
          <a:p>
            <a:pPr marL="0" lvl="0" indent="0">
              <a:buNone/>
            </a:pPr>
            <a:r>
              <a:rPr lang="en-GB" sz="2000" b="1" dirty="0" smtClean="0">
                <a:solidFill>
                  <a:srgbClr val="0E66A0"/>
                </a:solidFill>
              </a:rPr>
              <a:t>Themes </a:t>
            </a:r>
            <a:r>
              <a:rPr lang="en-GB" sz="2000" b="1" dirty="0">
                <a:solidFill>
                  <a:srgbClr val="0E66A0"/>
                </a:solidFill>
              </a:rPr>
              <a:t>from </a:t>
            </a:r>
            <a:r>
              <a:rPr lang="en-GB" sz="2000" b="1" dirty="0" smtClean="0">
                <a:solidFill>
                  <a:srgbClr val="0E66A0"/>
                </a:solidFill>
              </a:rPr>
              <a:t>fieldwork</a:t>
            </a:r>
            <a:r>
              <a:rPr lang="en-GB" sz="2000" b="1" dirty="0">
                <a:solidFill>
                  <a:srgbClr val="0E66A0"/>
                </a:solidFill>
              </a:rPr>
              <a:t> </a:t>
            </a:r>
            <a:r>
              <a:rPr lang="en-GB" sz="2000" b="1" dirty="0" smtClean="0">
                <a:solidFill>
                  <a:srgbClr val="0E66A0"/>
                </a:solidFill>
              </a:rPr>
              <a:t>- </a:t>
            </a:r>
            <a:r>
              <a:rPr lang="en-GB" sz="1800" dirty="0">
                <a:solidFill>
                  <a:srgbClr val="484949"/>
                </a:solidFill>
              </a:rPr>
              <a:t>f</a:t>
            </a:r>
            <a:r>
              <a:rPr lang="en-GB" sz="1800" dirty="0" smtClean="0">
                <a:solidFill>
                  <a:srgbClr val="484949"/>
                </a:solidFill>
              </a:rPr>
              <a:t>rom the MH services staff survey:</a:t>
            </a:r>
          </a:p>
          <a:p>
            <a:pPr marL="0" lvl="0" indent="0">
              <a:buNone/>
            </a:pPr>
            <a:endParaRPr lang="en-GB" sz="1800" b="1" dirty="0" smtClean="0">
              <a:solidFill>
                <a:srgbClr val="484949"/>
              </a:solidFill>
            </a:endParaRPr>
          </a:p>
          <a:p>
            <a:pPr lvl="0"/>
            <a:r>
              <a:rPr lang="en-GB" sz="1800" b="1" dirty="0" smtClean="0">
                <a:solidFill>
                  <a:srgbClr val="484949"/>
                </a:solidFill>
              </a:rPr>
              <a:t>knowledge </a:t>
            </a:r>
            <a:r>
              <a:rPr lang="en-GB" sz="1800" b="1" dirty="0">
                <a:solidFill>
                  <a:srgbClr val="484949"/>
                </a:solidFill>
              </a:rPr>
              <a:t>and understanding </a:t>
            </a:r>
            <a:r>
              <a:rPr lang="en-GB" sz="1800" dirty="0">
                <a:solidFill>
                  <a:srgbClr val="484949"/>
                </a:solidFill>
              </a:rPr>
              <a:t>of topics relating to smoking and mental health</a:t>
            </a:r>
            <a:r>
              <a:rPr lang="en-GB" sz="1800" b="1" dirty="0">
                <a:solidFill>
                  <a:srgbClr val="484949"/>
                </a:solidFill>
              </a:rPr>
              <a:t> </a:t>
            </a:r>
            <a:r>
              <a:rPr lang="en-GB" sz="1800" dirty="0">
                <a:solidFill>
                  <a:srgbClr val="484949"/>
                </a:solidFill>
              </a:rPr>
              <a:t>was generally good </a:t>
            </a:r>
          </a:p>
          <a:p>
            <a:pPr lvl="0"/>
            <a:r>
              <a:rPr lang="en-GB" sz="1800" b="1" dirty="0" smtClean="0">
                <a:solidFill>
                  <a:srgbClr val="484949"/>
                </a:solidFill>
              </a:rPr>
              <a:t>confidence</a:t>
            </a:r>
            <a:r>
              <a:rPr lang="en-GB" sz="1800" dirty="0" smtClean="0">
                <a:solidFill>
                  <a:srgbClr val="484949"/>
                </a:solidFill>
              </a:rPr>
              <a:t> </a:t>
            </a:r>
            <a:r>
              <a:rPr lang="en-GB" sz="1800" dirty="0">
                <a:solidFill>
                  <a:srgbClr val="484949"/>
                </a:solidFill>
              </a:rPr>
              <a:t>in discussing these topics </a:t>
            </a:r>
            <a:r>
              <a:rPr lang="en-GB" sz="1800" b="1" dirty="0">
                <a:solidFill>
                  <a:srgbClr val="484949"/>
                </a:solidFill>
              </a:rPr>
              <a:t>was lower </a:t>
            </a:r>
            <a:endParaRPr lang="en-GB" sz="1800" b="1" dirty="0" smtClean="0">
              <a:solidFill>
                <a:srgbClr val="484949"/>
              </a:solidFill>
            </a:endParaRPr>
          </a:p>
          <a:p>
            <a:pPr lvl="0"/>
            <a:r>
              <a:rPr lang="en-GB" sz="1800" dirty="0" smtClean="0">
                <a:solidFill>
                  <a:srgbClr val="484949"/>
                </a:solidFill>
              </a:rPr>
              <a:t>some </a:t>
            </a:r>
            <a:r>
              <a:rPr lang="en-GB" sz="1800" b="1" dirty="0">
                <a:solidFill>
                  <a:srgbClr val="484949"/>
                </a:solidFill>
              </a:rPr>
              <a:t>attitudes and assumptions </a:t>
            </a:r>
            <a:r>
              <a:rPr lang="en-GB" sz="1800" dirty="0">
                <a:solidFill>
                  <a:srgbClr val="484949"/>
                </a:solidFill>
              </a:rPr>
              <a:t>still need to be </a:t>
            </a:r>
            <a:r>
              <a:rPr lang="en-GB" sz="1800" dirty="0" smtClean="0">
                <a:solidFill>
                  <a:srgbClr val="484949"/>
                </a:solidFill>
              </a:rPr>
              <a:t>addressed: </a:t>
            </a:r>
            <a:r>
              <a:rPr lang="en-GB" sz="1800" i="1" dirty="0"/>
              <a:t>“I work to build a safe trusting relationship with service users - lecturing them about smoking doesn't help build this relationship. Service users know that smoking is bad; they don't need it repeated by every mental health professional they come into contact with. And to think they do is condescending and patronising</a:t>
            </a:r>
            <a:r>
              <a:rPr lang="en-GB" sz="1800" i="1" dirty="0" smtClean="0"/>
              <a:t>”</a:t>
            </a:r>
          </a:p>
          <a:p>
            <a:pPr lvl="0"/>
            <a:r>
              <a:rPr lang="en-GB" sz="1800" dirty="0" smtClean="0"/>
              <a:t>Overall, practitioners welcomed the idea of </a:t>
            </a:r>
            <a:r>
              <a:rPr lang="en-GB" sz="1800" b="1" dirty="0" smtClean="0"/>
              <a:t>better support and guidance</a:t>
            </a:r>
            <a:r>
              <a:rPr lang="en-GB" sz="1800" dirty="0" smtClean="0"/>
              <a:t> on this issue</a:t>
            </a:r>
            <a:endParaRPr lang="en-GB" sz="1800" dirty="0"/>
          </a:p>
          <a:p>
            <a:pPr lvl="0"/>
            <a:endParaRPr lang="en-GB" sz="1800" dirty="0">
              <a:solidFill>
                <a:srgbClr val="484949"/>
              </a:solidFill>
            </a:endParaRPr>
          </a:p>
          <a:p>
            <a:endParaRPr lang="en-GB" sz="2000" dirty="0" smtClean="0"/>
          </a:p>
          <a:p>
            <a:endParaRPr lang="en-GB" sz="2000" dirty="0"/>
          </a:p>
          <a:p>
            <a:endParaRPr lang="en-GB" sz="2000" dirty="0" smtClean="0"/>
          </a:p>
          <a:p>
            <a:endParaRPr lang="en-GB" sz="2000" dirty="0"/>
          </a:p>
          <a:p>
            <a:pPr marL="0" indent="0">
              <a:buNone/>
            </a:pPr>
            <a:endParaRPr lang="en-GB" sz="2000" dirty="0" smtClean="0"/>
          </a:p>
          <a:p>
            <a:pPr marL="0" indent="0">
              <a:buNone/>
            </a:pPr>
            <a:endParaRPr lang="en-GB" sz="2000" dirty="0" smtClean="0"/>
          </a:p>
          <a:p>
            <a:pPr>
              <a:buFontTx/>
              <a:buChar char="-"/>
            </a:pPr>
            <a:endParaRPr lang="en-GB" sz="2000" dirty="0"/>
          </a:p>
          <a:p>
            <a:pPr>
              <a:buFontTx/>
              <a:buChar char="-"/>
            </a:pPr>
            <a:endParaRPr lang="en-GB" sz="2000" dirty="0"/>
          </a:p>
          <a:p>
            <a:endParaRPr lang="en-GB" sz="2000" dirty="0"/>
          </a:p>
          <a:p>
            <a:pPr marL="0" indent="0">
              <a:buNone/>
            </a:pPr>
            <a:endParaRPr lang="en-GB" sz="2000" i="1" dirty="0" smtClean="0"/>
          </a:p>
        </p:txBody>
      </p:sp>
    </p:spTree>
    <p:extLst>
      <p:ext uri="{BB962C8B-B14F-4D97-AF65-F5344CB8AC3E}">
        <p14:creationId xmlns:p14="http://schemas.microsoft.com/office/powerpoint/2010/main" val="7446429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IMPACT Project</a:t>
            </a:r>
            <a:endParaRPr lang="en-GB" b="1" dirty="0"/>
          </a:p>
        </p:txBody>
      </p:sp>
      <p:sp>
        <p:nvSpPr>
          <p:cNvPr id="3" name="Content Placeholder 2"/>
          <p:cNvSpPr>
            <a:spLocks noGrp="1"/>
          </p:cNvSpPr>
          <p:nvPr>
            <p:ph idx="1"/>
          </p:nvPr>
        </p:nvSpPr>
        <p:spPr>
          <a:xfrm>
            <a:off x="457200" y="1174459"/>
            <a:ext cx="8229600" cy="4951704"/>
          </a:xfrm>
        </p:spPr>
        <p:txBody>
          <a:bodyPr/>
          <a:lstStyle/>
          <a:p>
            <a:pPr marL="0" indent="0">
              <a:buNone/>
            </a:pPr>
            <a:r>
              <a:rPr lang="en-GB" sz="1800" b="1" dirty="0" smtClean="0">
                <a:solidFill>
                  <a:srgbClr val="0E66A0"/>
                </a:solidFill>
              </a:rPr>
              <a:t>Closing phase of funded Project:</a:t>
            </a:r>
          </a:p>
          <a:p>
            <a:endParaRPr lang="en-GB" sz="1800" b="1" dirty="0"/>
          </a:p>
          <a:p>
            <a:r>
              <a:rPr lang="en-GB" sz="1800" b="1" dirty="0" smtClean="0"/>
              <a:t>creating a </a:t>
            </a:r>
            <a:r>
              <a:rPr lang="en-GB" sz="1800" b="1" dirty="0" smtClean="0">
                <a:solidFill>
                  <a:srgbClr val="0E66A0"/>
                </a:solidFill>
              </a:rPr>
              <a:t>Guidance document </a:t>
            </a:r>
            <a:r>
              <a:rPr lang="en-GB" sz="1800" dirty="0" smtClean="0"/>
              <a:t>for community-based mental health organisations across the Lothians, to help their support workers talk about issues relating to smoking and mental health (launching March 2017).  </a:t>
            </a:r>
            <a:endParaRPr lang="en-GB" sz="1800" b="1" dirty="0">
              <a:solidFill>
                <a:srgbClr val="0E66A0"/>
              </a:solidFill>
            </a:endParaRPr>
          </a:p>
          <a:p>
            <a:endParaRPr lang="en-GB" sz="1800" dirty="0"/>
          </a:p>
          <a:p>
            <a:r>
              <a:rPr lang="en-GB" sz="1800" b="1" dirty="0"/>
              <a:t>d</a:t>
            </a:r>
            <a:r>
              <a:rPr lang="en-GB" sz="1800" b="1" dirty="0" smtClean="0"/>
              <a:t>eveloping a </a:t>
            </a:r>
            <a:r>
              <a:rPr lang="en-GB" sz="1800" b="1" dirty="0" smtClean="0">
                <a:solidFill>
                  <a:srgbClr val="0E66A0"/>
                </a:solidFill>
              </a:rPr>
              <a:t>website</a:t>
            </a:r>
            <a:r>
              <a:rPr lang="en-GB" sz="1800" dirty="0" smtClean="0"/>
              <a:t> – </a:t>
            </a:r>
            <a:r>
              <a:rPr lang="en-GB" sz="1800" b="1" dirty="0" smtClean="0">
                <a:solidFill>
                  <a:srgbClr val="FF0000"/>
                </a:solidFill>
                <a:hlinkClick r:id="rId3"/>
              </a:rPr>
              <a:t>www.impact.scot</a:t>
            </a:r>
            <a:r>
              <a:rPr lang="en-GB" sz="1800" dirty="0" smtClean="0"/>
              <a:t> – which will host the Guidance, related evidence and a practice-sharing forum (launching spring/summer 2017) </a:t>
            </a:r>
          </a:p>
          <a:p>
            <a:endParaRPr lang="en-GB" sz="1800" dirty="0"/>
          </a:p>
          <a:p>
            <a:r>
              <a:rPr lang="en-GB" sz="1800" b="1" dirty="0"/>
              <a:t>d</a:t>
            </a:r>
            <a:r>
              <a:rPr lang="en-GB" sz="1800" b="1" dirty="0" smtClean="0"/>
              <a:t>issemination </a:t>
            </a:r>
            <a:r>
              <a:rPr lang="en-GB" sz="1800" b="1" dirty="0" smtClean="0">
                <a:solidFill>
                  <a:srgbClr val="0E66A0"/>
                </a:solidFill>
              </a:rPr>
              <a:t>event</a:t>
            </a:r>
            <a:r>
              <a:rPr lang="en-GB" sz="1800" b="1" dirty="0" smtClean="0"/>
              <a:t> </a:t>
            </a:r>
            <a:r>
              <a:rPr lang="en-GB" sz="1800" b="1" dirty="0" smtClean="0">
                <a:solidFill>
                  <a:srgbClr val="484949"/>
                </a:solidFill>
              </a:rPr>
              <a:t>21</a:t>
            </a:r>
            <a:r>
              <a:rPr lang="en-GB" sz="1800" b="1" baseline="30000" dirty="0" smtClean="0">
                <a:solidFill>
                  <a:srgbClr val="484949"/>
                </a:solidFill>
              </a:rPr>
              <a:t>st</a:t>
            </a:r>
            <a:r>
              <a:rPr lang="en-GB" sz="1800" b="1" dirty="0" smtClean="0">
                <a:solidFill>
                  <a:srgbClr val="484949"/>
                </a:solidFill>
              </a:rPr>
              <a:t> March 2017</a:t>
            </a:r>
          </a:p>
          <a:p>
            <a:endParaRPr lang="en-GB" sz="1800" b="1" dirty="0">
              <a:solidFill>
                <a:srgbClr val="484949"/>
              </a:solidFill>
            </a:endParaRPr>
          </a:p>
          <a:p>
            <a:r>
              <a:rPr lang="en-GB" sz="1800" b="1" dirty="0">
                <a:solidFill>
                  <a:srgbClr val="484949"/>
                </a:solidFill>
              </a:rPr>
              <a:t>r</a:t>
            </a:r>
            <a:r>
              <a:rPr lang="en-GB" sz="1800" b="1" dirty="0" smtClean="0">
                <a:solidFill>
                  <a:srgbClr val="484949"/>
                </a:solidFill>
              </a:rPr>
              <a:t>epeat </a:t>
            </a:r>
            <a:r>
              <a:rPr lang="en-GB" sz="1800" b="1" dirty="0" smtClean="0">
                <a:solidFill>
                  <a:srgbClr val="0E66A0"/>
                </a:solidFill>
              </a:rPr>
              <a:t>survey</a:t>
            </a:r>
            <a:r>
              <a:rPr lang="en-GB" sz="1800" b="1" dirty="0" smtClean="0">
                <a:solidFill>
                  <a:srgbClr val="484949"/>
                </a:solidFill>
              </a:rPr>
              <a:t> </a:t>
            </a:r>
            <a:r>
              <a:rPr lang="en-GB" sz="1800" dirty="0" smtClean="0">
                <a:solidFill>
                  <a:srgbClr val="484949"/>
                </a:solidFill>
              </a:rPr>
              <a:t>and compare to original results</a:t>
            </a:r>
            <a:endParaRPr lang="en-GB" sz="1800" b="1" dirty="0" smtClean="0">
              <a:solidFill>
                <a:srgbClr val="484949"/>
              </a:solidFill>
            </a:endParaRPr>
          </a:p>
          <a:p>
            <a:pPr marL="0" indent="0">
              <a:buNone/>
            </a:pPr>
            <a:endParaRPr lang="en-GB" dirty="0"/>
          </a:p>
        </p:txBody>
      </p:sp>
    </p:spTree>
    <p:extLst>
      <p:ext uri="{BB962C8B-B14F-4D97-AF65-F5344CB8AC3E}">
        <p14:creationId xmlns:p14="http://schemas.microsoft.com/office/powerpoint/2010/main" val="2784477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Royal Edinburgh Hospital consultation</a:t>
            </a:r>
            <a:endParaRPr lang="en-GB" b="1" dirty="0"/>
          </a:p>
        </p:txBody>
      </p:sp>
      <p:sp>
        <p:nvSpPr>
          <p:cNvPr id="3" name="Content Placeholder 2"/>
          <p:cNvSpPr>
            <a:spLocks noGrp="1"/>
          </p:cNvSpPr>
          <p:nvPr>
            <p:ph idx="1"/>
          </p:nvPr>
        </p:nvSpPr>
        <p:spPr>
          <a:xfrm>
            <a:off x="457200" y="1291905"/>
            <a:ext cx="8229600" cy="4834258"/>
          </a:xfrm>
        </p:spPr>
        <p:txBody>
          <a:bodyPr/>
          <a:lstStyle/>
          <a:p>
            <a:pPr marL="0" indent="0">
              <a:buNone/>
            </a:pPr>
            <a:r>
              <a:rPr lang="en-GB" sz="2000" b="1" dirty="0" smtClean="0">
                <a:solidFill>
                  <a:srgbClr val="0E66A0"/>
                </a:solidFill>
              </a:rPr>
              <a:t>Context for consultation</a:t>
            </a:r>
          </a:p>
          <a:p>
            <a:r>
              <a:rPr lang="en-GB" sz="1800" b="1" dirty="0" smtClean="0">
                <a:solidFill>
                  <a:srgbClr val="484949"/>
                </a:solidFill>
              </a:rPr>
              <a:t>Inpatient </a:t>
            </a:r>
            <a:r>
              <a:rPr lang="en-GB" sz="1800" b="1" dirty="0">
                <a:solidFill>
                  <a:srgbClr val="484949"/>
                </a:solidFill>
              </a:rPr>
              <a:t>mental health </a:t>
            </a:r>
            <a:r>
              <a:rPr lang="en-GB" sz="1800" b="1" dirty="0" smtClean="0">
                <a:solidFill>
                  <a:srgbClr val="484949"/>
                </a:solidFill>
              </a:rPr>
              <a:t>services</a:t>
            </a:r>
            <a:r>
              <a:rPr lang="en-GB" sz="1800" dirty="0" smtClean="0"/>
              <a:t>: </a:t>
            </a:r>
            <a:r>
              <a:rPr lang="en-GB" sz="1800" b="1" dirty="0" smtClean="0"/>
              <a:t>10 </a:t>
            </a:r>
            <a:r>
              <a:rPr lang="en-GB" sz="1800" b="1" dirty="0"/>
              <a:t>wards </a:t>
            </a:r>
            <a:r>
              <a:rPr lang="en-GB" sz="1800" dirty="0"/>
              <a:t>providing acute admission, adult acute, intensive psychiatric care (IPCU), forensic psychiatry and psychiatric </a:t>
            </a:r>
            <a:r>
              <a:rPr lang="en-GB" sz="1800" dirty="0" smtClean="0"/>
              <a:t>rehabilitation</a:t>
            </a:r>
          </a:p>
          <a:p>
            <a:r>
              <a:rPr lang="en-GB" sz="1800" b="1" dirty="0" smtClean="0"/>
              <a:t>Each </a:t>
            </a:r>
            <a:r>
              <a:rPr lang="en-GB" sz="1800" b="1" dirty="0"/>
              <a:t>ward </a:t>
            </a:r>
            <a:r>
              <a:rPr lang="en-GB" sz="1800" dirty="0"/>
              <a:t>has</a:t>
            </a:r>
            <a:r>
              <a:rPr lang="en-GB" sz="1800" b="1" dirty="0"/>
              <a:t> </a:t>
            </a:r>
            <a:r>
              <a:rPr lang="en-GB" sz="1800" dirty="0"/>
              <a:t>approximately </a:t>
            </a:r>
            <a:r>
              <a:rPr lang="en-GB" sz="1800" b="1" dirty="0"/>
              <a:t>30 members of staff </a:t>
            </a:r>
            <a:r>
              <a:rPr lang="en-GB" sz="1800" dirty="0" smtClean="0"/>
              <a:t>(12 </a:t>
            </a:r>
            <a:r>
              <a:rPr lang="en-GB" sz="1800" dirty="0"/>
              <a:t>per shift) and beds available for </a:t>
            </a:r>
            <a:r>
              <a:rPr lang="en-GB" sz="1800" b="1" dirty="0"/>
              <a:t>15-20 </a:t>
            </a:r>
            <a:r>
              <a:rPr lang="en-GB" sz="1800" b="1" dirty="0" smtClean="0"/>
              <a:t>patients</a:t>
            </a:r>
          </a:p>
          <a:p>
            <a:r>
              <a:rPr lang="en-GB" sz="1800" dirty="0" smtClean="0"/>
              <a:t>NHS Lothian wide </a:t>
            </a:r>
            <a:r>
              <a:rPr lang="en-GB" sz="1800" b="1" dirty="0" err="1" smtClean="0"/>
              <a:t>Smokefree</a:t>
            </a:r>
            <a:r>
              <a:rPr lang="en-GB" sz="1800" b="1" dirty="0" smtClean="0"/>
              <a:t> Policy</a:t>
            </a:r>
          </a:p>
          <a:p>
            <a:r>
              <a:rPr lang="en-GB" sz="1800" b="1" dirty="0" smtClean="0"/>
              <a:t>Site specific Standard Operating Procedure (SOP)</a:t>
            </a:r>
            <a:r>
              <a:rPr lang="en-GB" sz="1800" dirty="0" smtClean="0"/>
              <a:t>: management </a:t>
            </a:r>
            <a:r>
              <a:rPr lang="en-GB" sz="1800" dirty="0"/>
              <a:t>of </a:t>
            </a:r>
            <a:r>
              <a:rPr lang="en-GB" sz="1800" dirty="0" smtClean="0"/>
              <a:t>smoking </a:t>
            </a:r>
            <a:r>
              <a:rPr lang="en-GB" sz="1800" dirty="0"/>
              <a:t>within </a:t>
            </a:r>
            <a:r>
              <a:rPr lang="en-GB" sz="1800" dirty="0" smtClean="0"/>
              <a:t>adult mental health inpatient areas</a:t>
            </a:r>
          </a:p>
          <a:p>
            <a:r>
              <a:rPr lang="en-GB" sz="1800" dirty="0" smtClean="0"/>
              <a:t>Number of challenges and issues around </a:t>
            </a:r>
            <a:r>
              <a:rPr lang="en-GB" sz="1800" b="1" dirty="0" smtClean="0"/>
              <a:t>compliance</a:t>
            </a:r>
          </a:p>
          <a:p>
            <a:r>
              <a:rPr lang="en-GB" sz="1800" b="1" dirty="0" smtClean="0"/>
              <a:t>Moving to a new build early 2017</a:t>
            </a:r>
          </a:p>
          <a:p>
            <a:r>
              <a:rPr lang="en-GB" sz="1800" b="1" dirty="0" smtClean="0"/>
              <a:t>Very quick turnaround!! </a:t>
            </a:r>
            <a:r>
              <a:rPr lang="en-GB" sz="1800" dirty="0" smtClean="0"/>
              <a:t>Initial approach in June, September before consultation agreed, consultation report anticipated March 2017</a:t>
            </a:r>
          </a:p>
        </p:txBody>
      </p:sp>
    </p:spTree>
    <p:extLst>
      <p:ext uri="{BB962C8B-B14F-4D97-AF65-F5344CB8AC3E}">
        <p14:creationId xmlns:p14="http://schemas.microsoft.com/office/powerpoint/2010/main" val="2184782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484949"/>
                </a:solidFill>
              </a:rPr>
              <a:t>Royal Edinburgh Hospital consultation</a:t>
            </a:r>
            <a:endParaRPr lang="en-GB" dirty="0"/>
          </a:p>
        </p:txBody>
      </p:sp>
      <p:sp>
        <p:nvSpPr>
          <p:cNvPr id="3" name="Content Placeholder 2"/>
          <p:cNvSpPr>
            <a:spLocks noGrp="1"/>
          </p:cNvSpPr>
          <p:nvPr>
            <p:ph idx="1"/>
          </p:nvPr>
        </p:nvSpPr>
        <p:spPr/>
        <p:txBody>
          <a:bodyPr/>
          <a:lstStyle/>
          <a:p>
            <a:pPr marL="0" indent="0">
              <a:buNone/>
            </a:pPr>
            <a:r>
              <a:rPr lang="en-GB" sz="2000" b="1" dirty="0" smtClean="0">
                <a:solidFill>
                  <a:srgbClr val="0E66A0"/>
                </a:solidFill>
              </a:rPr>
              <a:t>Consultation process</a:t>
            </a:r>
          </a:p>
          <a:p>
            <a:r>
              <a:rPr lang="en-GB" sz="1800" dirty="0" smtClean="0"/>
              <a:t>Involving</a:t>
            </a:r>
            <a:r>
              <a:rPr lang="en-GB" sz="1800" dirty="0" smtClean="0"/>
              <a:t>: patients, staff, family and carers</a:t>
            </a:r>
          </a:p>
          <a:p>
            <a:r>
              <a:rPr lang="en-GB" sz="1800" dirty="0" smtClean="0"/>
              <a:t>Combination of </a:t>
            </a:r>
            <a:r>
              <a:rPr lang="en-GB" sz="1800" b="1" dirty="0" smtClean="0"/>
              <a:t>questionnaires </a:t>
            </a:r>
            <a:r>
              <a:rPr lang="en-GB" sz="1800" dirty="0" smtClean="0"/>
              <a:t>and </a:t>
            </a:r>
            <a:r>
              <a:rPr lang="en-GB" sz="1800" b="1" dirty="0" smtClean="0"/>
              <a:t>focus groups </a:t>
            </a:r>
          </a:p>
          <a:p>
            <a:r>
              <a:rPr lang="en-GB" sz="1800" b="1" dirty="0" smtClean="0"/>
              <a:t>Patient consultation </a:t>
            </a:r>
            <a:r>
              <a:rPr lang="en-GB" sz="1800" dirty="0" smtClean="0"/>
              <a:t>(December 2016):</a:t>
            </a:r>
            <a:endParaRPr lang="en-GB" sz="1800" b="1" dirty="0" smtClean="0"/>
          </a:p>
          <a:p>
            <a:pPr lvl="1"/>
            <a:r>
              <a:rPr lang="en-GB" sz="1400" b="1" dirty="0" smtClean="0"/>
              <a:t>7 participants across 4 focus groups </a:t>
            </a:r>
            <a:r>
              <a:rPr lang="en-GB" sz="1400" dirty="0" smtClean="0"/>
              <a:t>(acute, rehab and IPCU)</a:t>
            </a:r>
            <a:endParaRPr lang="en-GB" sz="1400" b="1" dirty="0"/>
          </a:p>
          <a:p>
            <a:pPr lvl="1"/>
            <a:r>
              <a:rPr lang="en-GB" sz="1400" dirty="0" smtClean="0"/>
              <a:t>In addition, </a:t>
            </a:r>
            <a:r>
              <a:rPr lang="en-GB" sz="1400" b="1" dirty="0" smtClean="0"/>
              <a:t>6 completed questionnaires</a:t>
            </a:r>
            <a:endParaRPr lang="en-GB" sz="1400" b="1" dirty="0" smtClean="0">
              <a:solidFill>
                <a:srgbClr val="FF0000"/>
              </a:solidFill>
            </a:endParaRPr>
          </a:p>
          <a:p>
            <a:r>
              <a:rPr lang="en-GB" sz="1800" b="1" dirty="0" smtClean="0"/>
              <a:t>2 x staff focus groups, plus questionnaires </a:t>
            </a:r>
            <a:r>
              <a:rPr lang="en-GB" sz="1800" dirty="0" smtClean="0"/>
              <a:t>(January/February 2017)</a:t>
            </a:r>
            <a:endParaRPr lang="en-GB" sz="1800" b="1" dirty="0" smtClean="0">
              <a:solidFill>
                <a:srgbClr val="FF0000"/>
              </a:solidFill>
            </a:endParaRPr>
          </a:p>
          <a:p>
            <a:r>
              <a:rPr lang="en-GB" sz="1800" b="1" dirty="0" smtClean="0"/>
              <a:t>1 x family and carer focus group, plus questionnaires </a:t>
            </a:r>
            <a:r>
              <a:rPr lang="en-GB" sz="1800" dirty="0" smtClean="0"/>
              <a:t>(January/February 2017</a:t>
            </a:r>
            <a:r>
              <a:rPr lang="en-GB" sz="1800" dirty="0" smtClean="0"/>
              <a:t>)</a:t>
            </a:r>
          </a:p>
          <a:p>
            <a:r>
              <a:rPr lang="en-GB" sz="1800" b="1" dirty="0">
                <a:solidFill>
                  <a:srgbClr val="484949"/>
                </a:solidFill>
              </a:rPr>
              <a:t>Draft report </a:t>
            </a:r>
            <a:r>
              <a:rPr lang="en-GB" sz="1800" dirty="0" smtClean="0">
                <a:solidFill>
                  <a:srgbClr val="484949"/>
                </a:solidFill>
              </a:rPr>
              <a:t>by</a:t>
            </a:r>
            <a:r>
              <a:rPr lang="en-GB" sz="1800" b="1" dirty="0" smtClean="0">
                <a:solidFill>
                  <a:srgbClr val="484949"/>
                </a:solidFill>
              </a:rPr>
              <a:t> </a:t>
            </a:r>
            <a:r>
              <a:rPr lang="en-GB" sz="1800" dirty="0" smtClean="0">
                <a:solidFill>
                  <a:srgbClr val="484949"/>
                </a:solidFill>
              </a:rPr>
              <a:t>end </a:t>
            </a:r>
            <a:r>
              <a:rPr lang="en-GB" sz="1800" dirty="0">
                <a:solidFill>
                  <a:srgbClr val="484949"/>
                </a:solidFill>
              </a:rPr>
              <a:t>of March</a:t>
            </a:r>
          </a:p>
          <a:p>
            <a:r>
              <a:rPr lang="en-GB" sz="1800" dirty="0">
                <a:solidFill>
                  <a:srgbClr val="484949"/>
                </a:solidFill>
              </a:rPr>
              <a:t>Meeting to </a:t>
            </a:r>
            <a:r>
              <a:rPr lang="en-GB" sz="1800" b="1" dirty="0">
                <a:solidFill>
                  <a:srgbClr val="484949"/>
                </a:solidFill>
              </a:rPr>
              <a:t>discuss findings and agree what next</a:t>
            </a:r>
            <a:r>
              <a:rPr lang="en-GB" sz="1800" dirty="0">
                <a:solidFill>
                  <a:srgbClr val="484949"/>
                </a:solidFill>
              </a:rPr>
              <a:t> in April (tbc)</a:t>
            </a:r>
            <a:endParaRPr lang="en-GB" sz="1800" b="1" dirty="0">
              <a:solidFill>
                <a:srgbClr val="484949"/>
              </a:solidFill>
            </a:endParaRPr>
          </a:p>
          <a:p>
            <a:pPr marL="0" indent="0">
              <a:buNone/>
            </a:pPr>
            <a:endParaRPr lang="en-GB" sz="1800" b="1" dirty="0">
              <a:solidFill>
                <a:srgbClr val="FF0000"/>
              </a:solidFill>
            </a:endParaRPr>
          </a:p>
        </p:txBody>
      </p:sp>
    </p:spTree>
    <p:extLst>
      <p:ext uri="{BB962C8B-B14F-4D97-AF65-F5344CB8AC3E}">
        <p14:creationId xmlns:p14="http://schemas.microsoft.com/office/powerpoint/2010/main" val="2295088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Scottish Government’s 10 year mental health </a:t>
            </a:r>
            <a:r>
              <a:rPr lang="en-GB" sz="2400" b="1" dirty="0" smtClean="0"/>
              <a:t>strategy</a:t>
            </a:r>
            <a:br>
              <a:rPr lang="en-GB" sz="2400" b="1" dirty="0" smtClean="0"/>
            </a:br>
            <a:r>
              <a:rPr lang="en-GB" sz="2400" b="1" dirty="0" smtClean="0"/>
              <a:t>(currently in draft – awaiting publication)</a:t>
            </a:r>
            <a:endParaRPr lang="en-GB" sz="2400" b="1" dirty="0"/>
          </a:p>
        </p:txBody>
      </p:sp>
      <p:sp>
        <p:nvSpPr>
          <p:cNvPr id="3" name="Content Placeholder 2"/>
          <p:cNvSpPr>
            <a:spLocks noGrp="1"/>
          </p:cNvSpPr>
          <p:nvPr>
            <p:ph idx="1"/>
          </p:nvPr>
        </p:nvSpPr>
        <p:spPr/>
        <p:txBody>
          <a:bodyPr/>
          <a:lstStyle/>
          <a:p>
            <a:r>
              <a:rPr lang="en-GB" dirty="0" smtClean="0"/>
              <a:t>A lot of </a:t>
            </a:r>
            <a:r>
              <a:rPr lang="en-GB" b="1" dirty="0" smtClean="0">
                <a:solidFill>
                  <a:srgbClr val="0E66A0"/>
                </a:solidFill>
              </a:rPr>
              <a:t>lobbying</a:t>
            </a:r>
            <a:r>
              <a:rPr lang="en-GB" dirty="0" smtClean="0"/>
              <a:t>!!!</a:t>
            </a:r>
          </a:p>
          <a:p>
            <a:pPr lvl="1"/>
            <a:r>
              <a:rPr lang="en-GB" dirty="0" smtClean="0"/>
              <a:t>Scottish Government</a:t>
            </a:r>
            <a:r>
              <a:rPr lang="en-GB" dirty="0"/>
              <a:t>:</a:t>
            </a:r>
            <a:r>
              <a:rPr lang="en-GB" dirty="0" smtClean="0"/>
              <a:t> Ministers, MSPs and civil servants</a:t>
            </a:r>
          </a:p>
          <a:p>
            <a:pPr lvl="1"/>
            <a:r>
              <a:rPr lang="en-GB" dirty="0" smtClean="0"/>
              <a:t>Royal College of Psychiatrists</a:t>
            </a:r>
          </a:p>
          <a:p>
            <a:pPr lvl="1"/>
            <a:r>
              <a:rPr lang="en-GB" dirty="0" smtClean="0"/>
              <a:t>Third-sector mental health organisations</a:t>
            </a:r>
          </a:p>
          <a:p>
            <a:pPr lvl="1"/>
            <a:r>
              <a:rPr lang="en-GB" dirty="0" smtClean="0"/>
              <a:t>Mental Health Partnership in Scotland</a:t>
            </a:r>
          </a:p>
          <a:p>
            <a:pPr lvl="1"/>
            <a:r>
              <a:rPr lang="en-GB" dirty="0" smtClean="0"/>
              <a:t>NHS Health Scotland</a:t>
            </a:r>
          </a:p>
          <a:p>
            <a:pPr lvl="1"/>
            <a:r>
              <a:rPr lang="en-GB" dirty="0" smtClean="0"/>
              <a:t>COSLA (Convention of Scottish Local Authorities)</a:t>
            </a:r>
          </a:p>
          <a:p>
            <a:pPr lvl="1"/>
            <a:r>
              <a:rPr lang="en-GB" dirty="0" smtClean="0"/>
              <a:t>Royal College of Physicians Edinburgh</a:t>
            </a:r>
          </a:p>
          <a:p>
            <a:pPr lvl="1"/>
            <a:r>
              <a:rPr lang="en-GB" dirty="0" smtClean="0"/>
              <a:t>Blog pieces </a:t>
            </a:r>
          </a:p>
          <a:p>
            <a:pPr lvl="1"/>
            <a:r>
              <a:rPr lang="en-GB" dirty="0" smtClean="0"/>
              <a:t>Learning from ASH in London “Stolen Years” report</a:t>
            </a:r>
          </a:p>
          <a:p>
            <a:pPr lvl="1"/>
            <a:endParaRPr lang="en-GB" dirty="0" smtClean="0"/>
          </a:p>
          <a:p>
            <a:pPr lvl="1"/>
            <a:endParaRPr lang="en-GB" dirty="0"/>
          </a:p>
        </p:txBody>
      </p:sp>
    </p:spTree>
    <p:extLst>
      <p:ext uri="{BB962C8B-B14F-4D97-AF65-F5344CB8AC3E}">
        <p14:creationId xmlns:p14="http://schemas.microsoft.com/office/powerpoint/2010/main" val="1396354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a:solidFill>
                  <a:srgbClr val="484949"/>
                </a:solidFill>
              </a:rPr>
              <a:t>Scottish Government’s 10 year mental health </a:t>
            </a:r>
            <a:r>
              <a:rPr lang="en-GB" sz="2400" b="1" dirty="0" smtClean="0">
                <a:solidFill>
                  <a:srgbClr val="484949"/>
                </a:solidFill>
              </a:rPr>
              <a:t>strategy</a:t>
            </a:r>
            <a:br>
              <a:rPr lang="en-GB" sz="2400" b="1" dirty="0" smtClean="0">
                <a:solidFill>
                  <a:srgbClr val="484949"/>
                </a:solidFill>
              </a:rPr>
            </a:br>
            <a:r>
              <a:rPr lang="en-GB" sz="2400" b="1" dirty="0" smtClean="0">
                <a:solidFill>
                  <a:srgbClr val="484949"/>
                </a:solidFill>
              </a:rPr>
              <a:t>(draft)</a:t>
            </a:r>
            <a:endParaRPr lang="en-GB" dirty="0"/>
          </a:p>
        </p:txBody>
      </p:sp>
      <p:sp>
        <p:nvSpPr>
          <p:cNvPr id="3" name="Content Placeholder 2"/>
          <p:cNvSpPr>
            <a:spLocks noGrp="1"/>
          </p:cNvSpPr>
          <p:nvPr>
            <p:ph idx="1"/>
          </p:nvPr>
        </p:nvSpPr>
        <p:spPr/>
        <p:txBody>
          <a:bodyPr/>
          <a:lstStyle/>
          <a:p>
            <a:pPr lvl="0"/>
            <a:r>
              <a:rPr lang="en-GB" sz="2000" b="1" dirty="0">
                <a:solidFill>
                  <a:srgbClr val="484949"/>
                </a:solidFill>
              </a:rPr>
              <a:t>Live Well </a:t>
            </a:r>
            <a:r>
              <a:rPr lang="en-GB" sz="2000" dirty="0">
                <a:solidFill>
                  <a:srgbClr val="484949"/>
                </a:solidFill>
              </a:rPr>
              <a:t>– supporting people to look after themselves to stay mentally and physically healthy, to get help quickly when they need it, and to reduce inequalities for people living with mental health problems</a:t>
            </a:r>
          </a:p>
          <a:p>
            <a:pPr lvl="0"/>
            <a:r>
              <a:rPr lang="en-GB" sz="2000" b="1" dirty="0">
                <a:solidFill>
                  <a:srgbClr val="484949"/>
                </a:solidFill>
              </a:rPr>
              <a:t>Priority 6</a:t>
            </a:r>
            <a:r>
              <a:rPr lang="en-GB" sz="2000" dirty="0">
                <a:solidFill>
                  <a:srgbClr val="484949"/>
                </a:solidFill>
              </a:rPr>
              <a:t>: Improve the physical health of people with severe and enduring mental health problems to address premature mortality</a:t>
            </a:r>
          </a:p>
          <a:p>
            <a:pPr lvl="1"/>
            <a:r>
              <a:rPr lang="en-GB" sz="1800" dirty="0">
                <a:solidFill>
                  <a:srgbClr val="484949"/>
                </a:solidFill>
              </a:rPr>
              <a:t>Ensure that prevention programmes e.g. smoking cessation are accessible to people with mental health problems</a:t>
            </a:r>
          </a:p>
          <a:p>
            <a:pPr lvl="0"/>
            <a:r>
              <a:rPr lang="en-GB" sz="2000" b="1" dirty="0">
                <a:solidFill>
                  <a:srgbClr val="484949"/>
                </a:solidFill>
              </a:rPr>
              <a:t>Priority 7</a:t>
            </a:r>
            <a:r>
              <a:rPr lang="en-GB" sz="2000" dirty="0">
                <a:solidFill>
                  <a:srgbClr val="484949"/>
                </a:solidFill>
              </a:rPr>
              <a:t>: Focus on ‘All of Me’. Ensure parity between mental health and physical health</a:t>
            </a:r>
          </a:p>
          <a:p>
            <a:pPr lvl="1"/>
            <a:r>
              <a:rPr lang="en-GB" sz="1800" dirty="0">
                <a:solidFill>
                  <a:srgbClr val="484949"/>
                </a:solidFill>
              </a:rPr>
              <a:t>Develop more effective alignment with wider population health improvement (including smoking)</a:t>
            </a:r>
          </a:p>
          <a:p>
            <a:endParaRPr lang="en-GB" dirty="0"/>
          </a:p>
        </p:txBody>
      </p:sp>
    </p:spTree>
    <p:extLst>
      <p:ext uri="{BB962C8B-B14F-4D97-AF65-F5344CB8AC3E}">
        <p14:creationId xmlns:p14="http://schemas.microsoft.com/office/powerpoint/2010/main" val="3871733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Mental Health Training Pilot</a:t>
            </a:r>
            <a:endParaRPr lang="en-GB" b="1" dirty="0"/>
          </a:p>
        </p:txBody>
      </p:sp>
      <p:sp>
        <p:nvSpPr>
          <p:cNvPr id="3" name="Content Placeholder 2"/>
          <p:cNvSpPr>
            <a:spLocks noGrp="1"/>
          </p:cNvSpPr>
          <p:nvPr>
            <p:ph idx="1"/>
          </p:nvPr>
        </p:nvSpPr>
        <p:spPr>
          <a:xfrm>
            <a:off x="457200" y="1194605"/>
            <a:ext cx="8229600" cy="4604388"/>
          </a:xfrm>
        </p:spPr>
        <p:txBody>
          <a:bodyPr/>
          <a:lstStyle/>
          <a:p>
            <a:endParaRPr lang="en-GB" sz="1800" dirty="0" smtClean="0"/>
          </a:p>
          <a:p>
            <a:r>
              <a:rPr lang="en-GB" sz="1800" b="1" dirty="0" smtClean="0"/>
              <a:t>Half-day </a:t>
            </a:r>
            <a:r>
              <a:rPr lang="en-GB" sz="1800" b="1" dirty="0"/>
              <a:t>training </a:t>
            </a:r>
            <a:r>
              <a:rPr lang="en-GB" sz="1800" b="1" dirty="0" smtClean="0"/>
              <a:t>course</a:t>
            </a:r>
            <a:r>
              <a:rPr lang="en-GB" sz="1800" dirty="0" smtClean="0"/>
              <a:t>, </a:t>
            </a:r>
            <a:r>
              <a:rPr lang="en-GB" sz="1800" dirty="0"/>
              <a:t>run </a:t>
            </a:r>
            <a:r>
              <a:rPr lang="en-GB" sz="1800" dirty="0" smtClean="0"/>
              <a:t>in November ‘16 within </a:t>
            </a:r>
            <a:r>
              <a:rPr lang="en-GB" sz="1800" dirty="0"/>
              <a:t>NHS Borders as a pilot to gather feedback on content (specifically level of information contained within the </a:t>
            </a:r>
            <a:r>
              <a:rPr lang="en-GB" sz="1800" dirty="0" smtClean="0"/>
              <a:t>course)</a:t>
            </a:r>
          </a:p>
          <a:p>
            <a:r>
              <a:rPr lang="en-GB" sz="1800" dirty="0" smtClean="0"/>
              <a:t>Course </a:t>
            </a:r>
            <a:r>
              <a:rPr lang="en-GB" sz="1800" dirty="0"/>
              <a:t>aimed to </a:t>
            </a:r>
            <a:r>
              <a:rPr lang="en-GB" sz="1800" b="1" dirty="0" smtClean="0"/>
              <a:t>challenge </a:t>
            </a:r>
            <a:r>
              <a:rPr lang="en-GB" sz="1800" b="1" dirty="0"/>
              <a:t>attitudes and perceptions, build confidence and knowledge levels of participants</a:t>
            </a:r>
            <a:r>
              <a:rPr lang="en-GB" sz="1800" dirty="0"/>
              <a:t>, and </a:t>
            </a:r>
            <a:r>
              <a:rPr lang="en-GB" sz="1800" b="1" dirty="0"/>
              <a:t>encourage participants to engage</a:t>
            </a:r>
            <a:r>
              <a:rPr lang="en-GB" sz="1800" dirty="0"/>
              <a:t> in the topic of smoking with the people they support who have existing and ongoing mental health </a:t>
            </a:r>
            <a:r>
              <a:rPr lang="en-GB" sz="1800" dirty="0" smtClean="0"/>
              <a:t>issues</a:t>
            </a:r>
          </a:p>
          <a:p>
            <a:r>
              <a:rPr lang="en-GB" sz="1800" dirty="0" smtClean="0"/>
              <a:t>Aimed at </a:t>
            </a:r>
            <a:r>
              <a:rPr lang="en-GB" sz="1800" b="1" dirty="0" smtClean="0"/>
              <a:t>third-sector community based mental health services</a:t>
            </a:r>
            <a:r>
              <a:rPr lang="en-GB" sz="1800" dirty="0" smtClean="0"/>
              <a:t>, however NHS also attended</a:t>
            </a:r>
          </a:p>
          <a:p>
            <a:r>
              <a:rPr lang="en-GB" sz="1800" b="1" dirty="0" smtClean="0"/>
              <a:t>12 participants </a:t>
            </a:r>
            <a:r>
              <a:rPr lang="en-GB" sz="1800" dirty="0" smtClean="0"/>
              <a:t>attended the pilot and it evaluated well</a:t>
            </a:r>
          </a:p>
          <a:p>
            <a:r>
              <a:rPr lang="en-GB" sz="1800" dirty="0" smtClean="0"/>
              <a:t>Currently undertaking a </a:t>
            </a:r>
            <a:r>
              <a:rPr lang="en-GB" sz="1800" b="1" dirty="0" smtClean="0"/>
              <a:t>3 month follow up </a:t>
            </a:r>
            <a:r>
              <a:rPr lang="en-GB" sz="1800" dirty="0" smtClean="0"/>
              <a:t>survey to determine any lasting impacts/changes to practice </a:t>
            </a:r>
            <a:endParaRPr lang="en-GB" sz="1800" dirty="0"/>
          </a:p>
        </p:txBody>
      </p:sp>
    </p:spTree>
    <p:extLst>
      <p:ext uri="{BB962C8B-B14F-4D97-AF65-F5344CB8AC3E}">
        <p14:creationId xmlns:p14="http://schemas.microsoft.com/office/powerpoint/2010/main" val="764543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i="1" dirty="0">
                <a:solidFill>
                  <a:srgbClr val="0070C0"/>
                </a:solidFill>
              </a:rPr>
              <a:t>3.</a:t>
            </a:r>
            <a:r>
              <a:rPr lang="en-GB" b="1" dirty="0">
                <a:solidFill>
                  <a:srgbClr val="0070C0"/>
                </a:solidFill>
              </a:rPr>
              <a:t>  </a:t>
            </a:r>
            <a:r>
              <a:rPr lang="en-GB" b="1" dirty="0"/>
              <a:t>What we’re doing </a:t>
            </a:r>
            <a:r>
              <a:rPr lang="en-GB" b="1" i="1" dirty="0">
                <a:solidFill>
                  <a:srgbClr val="0070C0"/>
                </a:solidFill>
              </a:rPr>
              <a:t>next </a:t>
            </a:r>
            <a:r>
              <a:rPr lang="en-GB" dirty="0">
                <a:solidFill>
                  <a:srgbClr val="484949"/>
                </a:solidFill>
              </a:rPr>
              <a:t>(hopefully!)</a:t>
            </a:r>
            <a:r>
              <a:rPr lang="en-GB" b="1" i="1" dirty="0">
                <a:solidFill>
                  <a:srgbClr val="0070C0"/>
                </a:solidFill>
              </a:rPr>
              <a:t/>
            </a:r>
            <a:br>
              <a:rPr lang="en-GB" b="1" i="1" dirty="0">
                <a:solidFill>
                  <a:srgbClr val="0070C0"/>
                </a:solidFill>
              </a:rPr>
            </a:br>
            <a:endParaRPr lang="en-GB" dirty="0"/>
          </a:p>
        </p:txBody>
      </p:sp>
      <p:sp>
        <p:nvSpPr>
          <p:cNvPr id="3" name="Content Placeholder 2"/>
          <p:cNvSpPr>
            <a:spLocks noGrp="1"/>
          </p:cNvSpPr>
          <p:nvPr>
            <p:ph idx="1"/>
          </p:nvPr>
        </p:nvSpPr>
        <p:spPr>
          <a:xfrm>
            <a:off x="457200" y="1040235"/>
            <a:ext cx="8229600" cy="5085928"/>
          </a:xfrm>
        </p:spPr>
        <p:txBody>
          <a:bodyPr/>
          <a:lstStyle/>
          <a:p>
            <a:endParaRPr lang="en-GB" sz="2000" b="1" dirty="0" smtClean="0"/>
          </a:p>
          <a:p>
            <a:r>
              <a:rPr lang="en-GB" sz="2000" b="1" dirty="0">
                <a:solidFill>
                  <a:srgbClr val="0E66A0"/>
                </a:solidFill>
                <a:cs typeface="+mn-cs"/>
              </a:rPr>
              <a:t>Supporting implementation </a:t>
            </a:r>
            <a:r>
              <a:rPr lang="en-GB" sz="2000" dirty="0"/>
              <a:t>of 10 year mental health </a:t>
            </a:r>
            <a:r>
              <a:rPr lang="en-GB" sz="2000" dirty="0" smtClean="0"/>
              <a:t>strategy</a:t>
            </a:r>
          </a:p>
          <a:p>
            <a:pPr marL="0" indent="0">
              <a:buNone/>
            </a:pPr>
            <a:endParaRPr lang="en-GB" sz="2000" dirty="0"/>
          </a:p>
          <a:p>
            <a:r>
              <a:rPr lang="en-GB" sz="2000" dirty="0" smtClean="0"/>
              <a:t>Roll out of </a:t>
            </a:r>
            <a:r>
              <a:rPr lang="en-GB" sz="2000" b="1" dirty="0" smtClean="0"/>
              <a:t>IMPACT Project</a:t>
            </a:r>
          </a:p>
          <a:p>
            <a:pPr lvl="1"/>
            <a:r>
              <a:rPr lang="en-GB" sz="1800" dirty="0" smtClean="0"/>
              <a:t>Encouraging practitioners within Edinburgh and the Lothians to </a:t>
            </a:r>
            <a:r>
              <a:rPr lang="en-GB" sz="1800" b="1" dirty="0" smtClean="0">
                <a:solidFill>
                  <a:srgbClr val="0E66A0"/>
                </a:solidFill>
              </a:rPr>
              <a:t>engage with guidance</a:t>
            </a:r>
          </a:p>
          <a:p>
            <a:pPr lvl="1"/>
            <a:r>
              <a:rPr lang="en-GB" sz="1800" dirty="0" smtClean="0">
                <a:solidFill>
                  <a:srgbClr val="484949"/>
                </a:solidFill>
              </a:rPr>
              <a:t>Support </a:t>
            </a:r>
            <a:r>
              <a:rPr lang="en-GB" sz="1800" dirty="0" smtClean="0"/>
              <a:t>for practitioners: </a:t>
            </a:r>
            <a:r>
              <a:rPr lang="en-GB" sz="1800" b="1" dirty="0" smtClean="0">
                <a:solidFill>
                  <a:srgbClr val="0E66A0"/>
                </a:solidFill>
              </a:rPr>
              <a:t>IMPACT website </a:t>
            </a:r>
            <a:r>
              <a:rPr lang="en-GB" sz="1800" dirty="0" smtClean="0"/>
              <a:t>and </a:t>
            </a:r>
            <a:r>
              <a:rPr lang="en-GB" sz="1800" b="1" dirty="0" smtClean="0">
                <a:solidFill>
                  <a:srgbClr val="0E66A0"/>
                </a:solidFill>
              </a:rPr>
              <a:t>developing pilot training for roll out</a:t>
            </a:r>
          </a:p>
          <a:p>
            <a:pPr lvl="1"/>
            <a:r>
              <a:rPr lang="en-GB" sz="1800" dirty="0" smtClean="0">
                <a:solidFill>
                  <a:srgbClr val="484949"/>
                </a:solidFill>
              </a:rPr>
              <a:t>Identify other geographic areas</a:t>
            </a:r>
          </a:p>
          <a:p>
            <a:pPr marL="457200" lvl="1" indent="0">
              <a:buNone/>
            </a:pPr>
            <a:endParaRPr lang="en-GB" b="1" dirty="0" smtClean="0">
              <a:solidFill>
                <a:srgbClr val="0E66A0"/>
              </a:solidFill>
            </a:endParaRPr>
          </a:p>
          <a:p>
            <a:r>
              <a:rPr lang="en-GB" sz="2000" b="1" dirty="0" smtClean="0"/>
              <a:t>Royal Edinburgh Consultation</a:t>
            </a:r>
          </a:p>
          <a:p>
            <a:pPr lvl="1"/>
            <a:r>
              <a:rPr lang="en-GB" sz="1800" b="1" dirty="0">
                <a:solidFill>
                  <a:srgbClr val="0E66A0"/>
                </a:solidFill>
              </a:rPr>
              <a:t>Develop project to address findings from consultation:</a:t>
            </a:r>
            <a:r>
              <a:rPr lang="en-GB" sz="1800" b="1" dirty="0" smtClean="0"/>
              <a:t> </a:t>
            </a:r>
            <a:r>
              <a:rPr lang="en-GB" sz="1800" dirty="0" smtClean="0"/>
              <a:t>working with REH colleagues, Advocacy Services and Family &amp; Carers’ council</a:t>
            </a:r>
          </a:p>
          <a:p>
            <a:endParaRPr lang="en-GB" sz="2200" dirty="0"/>
          </a:p>
        </p:txBody>
      </p:sp>
    </p:spTree>
    <p:extLst>
      <p:ext uri="{BB962C8B-B14F-4D97-AF65-F5344CB8AC3E}">
        <p14:creationId xmlns:p14="http://schemas.microsoft.com/office/powerpoint/2010/main" val="3654079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5923" y="1602297"/>
            <a:ext cx="8229600" cy="3884103"/>
          </a:xfrm>
        </p:spPr>
        <p:txBody>
          <a:bodyPr/>
          <a:lstStyle/>
          <a:p>
            <a:pPr marL="0" indent="0" algn="ctr">
              <a:buNone/>
            </a:pPr>
            <a:r>
              <a:rPr lang="en-GB" b="1" dirty="0" smtClean="0"/>
              <a:t>Linda Bates</a:t>
            </a:r>
          </a:p>
          <a:p>
            <a:pPr marL="0" indent="0" algn="ctr">
              <a:buNone/>
            </a:pPr>
            <a:r>
              <a:rPr lang="en-GB" b="1" dirty="0" smtClean="0"/>
              <a:t>ASH Scotland</a:t>
            </a:r>
          </a:p>
          <a:p>
            <a:pPr marL="0" indent="0" algn="ctr">
              <a:buNone/>
            </a:pPr>
            <a:endParaRPr lang="en-GB" sz="2000" b="1" dirty="0" smtClean="0"/>
          </a:p>
          <a:p>
            <a:pPr marL="0" indent="0" algn="ctr">
              <a:buNone/>
            </a:pPr>
            <a:r>
              <a:rPr lang="en-GB" sz="2000" dirty="0" smtClean="0"/>
              <a:t>8 Frederick Street</a:t>
            </a:r>
          </a:p>
          <a:p>
            <a:pPr marL="0" indent="0" algn="ctr">
              <a:buNone/>
            </a:pPr>
            <a:r>
              <a:rPr lang="en-GB" sz="2000" dirty="0" smtClean="0"/>
              <a:t>Edinburgh</a:t>
            </a:r>
          </a:p>
          <a:p>
            <a:pPr marL="0" indent="0" algn="ctr">
              <a:buNone/>
            </a:pPr>
            <a:r>
              <a:rPr lang="en-GB" sz="2000" dirty="0" smtClean="0"/>
              <a:t>EH2 2HB</a:t>
            </a:r>
          </a:p>
          <a:p>
            <a:pPr marL="0" indent="0" algn="ctr">
              <a:buNone/>
            </a:pPr>
            <a:endParaRPr lang="en-GB" sz="2000" dirty="0" smtClean="0"/>
          </a:p>
          <a:p>
            <a:pPr marL="0" indent="0" algn="ctr">
              <a:buNone/>
            </a:pPr>
            <a:r>
              <a:rPr lang="en-GB" sz="2000" dirty="0" smtClean="0"/>
              <a:t>lbates@ashscotland.org.uk</a:t>
            </a:r>
          </a:p>
          <a:p>
            <a:pPr marL="0" indent="0" algn="ctr">
              <a:buNone/>
            </a:pPr>
            <a:endParaRPr lang="en-GB" sz="2000" dirty="0" smtClean="0"/>
          </a:p>
          <a:p>
            <a:pPr marL="0" indent="0" algn="ctr">
              <a:buNone/>
            </a:pPr>
            <a:r>
              <a:rPr lang="en-GB" sz="2000" dirty="0" smtClean="0"/>
              <a:t>Tel: 0131 225 4725</a:t>
            </a:r>
            <a:endParaRPr lang="en-GB" sz="2000" dirty="0"/>
          </a:p>
        </p:txBody>
      </p:sp>
    </p:spTree>
    <p:extLst>
      <p:ext uri="{BB962C8B-B14F-4D97-AF65-F5344CB8AC3E}">
        <p14:creationId xmlns:p14="http://schemas.microsoft.com/office/powerpoint/2010/main" val="2784019618"/>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 no swoosh">
  <a:themeElements>
    <a:clrScheme name="ASH Wales">
      <a:dk1>
        <a:srgbClr val="484949"/>
      </a:dk1>
      <a:lt1>
        <a:sysClr val="window" lastClr="FFFFFF"/>
      </a:lt1>
      <a:dk2>
        <a:srgbClr val="1F497D"/>
      </a:dk2>
      <a:lt2>
        <a:srgbClr val="EEECE1"/>
      </a:lt2>
      <a:accent1>
        <a:srgbClr val="4EBDD8"/>
      </a:accent1>
      <a:accent2>
        <a:srgbClr val="3582B0"/>
      </a:accent2>
      <a:accent3>
        <a:srgbClr val="AECD37"/>
      </a:accent3>
      <a:accent4>
        <a:srgbClr val="A5D6DE"/>
      </a:accent4>
      <a:accent5>
        <a:srgbClr val="4BACC6"/>
      </a:accent5>
      <a:accent6>
        <a:srgbClr val="A0A0A0"/>
      </a:accent6>
      <a:hlink>
        <a:srgbClr val="A5D6DE"/>
      </a:hlink>
      <a:folHlink>
        <a:srgbClr val="8AB1B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no swoosh.potx</Template>
  <TotalTime>2322</TotalTime>
  <Words>1601</Words>
  <Application>Microsoft Office PowerPoint</Application>
  <PresentationFormat>On-screen Show (4:3)</PresentationFormat>
  <Paragraphs>194</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Presentation no swoosh</vt:lpstr>
      <vt:lpstr>Smoking and mental health: working with the community  Linda Bates Development Officer</vt:lpstr>
      <vt:lpstr>About this presentation</vt:lpstr>
      <vt:lpstr>1.  Why are we doing this work?</vt:lpstr>
      <vt:lpstr>2.  What have we done so far?</vt:lpstr>
      <vt:lpstr>IMPACT Project</vt:lpstr>
      <vt:lpstr>PowerPoint Presentation</vt:lpstr>
      <vt:lpstr>IMPACT Project</vt:lpstr>
      <vt:lpstr>IMPACT Project</vt:lpstr>
      <vt:lpstr>IMPACT Project</vt:lpstr>
      <vt:lpstr>IMPACT Project</vt:lpstr>
      <vt:lpstr>Royal Edinburgh Hospital consultation</vt:lpstr>
      <vt:lpstr>Royal Edinburgh Hospital consultation</vt:lpstr>
      <vt:lpstr>Scottish Government’s 10 year mental health strategy (currently in draft – awaiting publication)</vt:lpstr>
      <vt:lpstr>Scottish Government’s 10 year mental health strategy (draft)</vt:lpstr>
      <vt:lpstr>Mental Health Training Pilot</vt:lpstr>
      <vt:lpstr>3.  What we’re doing next (hopefully!)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Adele Jenkins</dc:creator>
  <cp:lastModifiedBy>Linda Bates</cp:lastModifiedBy>
  <cp:revision>159</cp:revision>
  <cp:lastPrinted>2015-11-23T10:30:20Z</cp:lastPrinted>
  <dcterms:created xsi:type="dcterms:W3CDTF">2014-10-06T08:19:02Z</dcterms:created>
  <dcterms:modified xsi:type="dcterms:W3CDTF">2017-02-07T10:49:43Z</dcterms:modified>
</cp:coreProperties>
</file>