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91" r:id="rId3"/>
    <p:sldId id="274" r:id="rId4"/>
    <p:sldId id="275" r:id="rId5"/>
    <p:sldId id="276" r:id="rId6"/>
    <p:sldId id="277" r:id="rId7"/>
    <p:sldId id="278" r:id="rId8"/>
    <p:sldId id="260" r:id="rId9"/>
    <p:sldId id="280" r:id="rId10"/>
    <p:sldId id="279" r:id="rId11"/>
    <p:sldId id="285" r:id="rId12"/>
    <p:sldId id="290" r:id="rId13"/>
    <p:sldId id="283" r:id="rId14"/>
    <p:sldId id="300" r:id="rId15"/>
    <p:sldId id="281" r:id="rId16"/>
    <p:sldId id="282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288" r:id="rId26"/>
    <p:sldId id="287" r:id="rId27"/>
  </p:sldIdLst>
  <p:sldSz cx="12993688" cy="9756775"/>
  <p:notesSz cx="6858000" cy="9144000"/>
  <p:defaultTextStyle>
    <a:defPPr>
      <a:defRPr lang="en-US"/>
    </a:defPPr>
    <a:lvl1pPr marL="0" algn="l" defTabSz="650001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0001" algn="l" defTabSz="650001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0002" algn="l" defTabSz="650001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0004" algn="l" defTabSz="650001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00005" algn="l" defTabSz="650001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50006" algn="l" defTabSz="650001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00007" algn="l" defTabSz="650001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50009" algn="l" defTabSz="650001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00010" algn="l" defTabSz="650001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3C2F01D7-572E-D948-A34B-147F8D9850DF}">
          <p14:sldIdLst>
            <p14:sldId id="256"/>
            <p14:sldId id="291"/>
            <p14:sldId id="274"/>
            <p14:sldId id="275"/>
            <p14:sldId id="276"/>
            <p14:sldId id="277"/>
            <p14:sldId id="278"/>
            <p14:sldId id="260"/>
            <p14:sldId id="280"/>
            <p14:sldId id="279"/>
            <p14:sldId id="285"/>
            <p14:sldId id="290"/>
            <p14:sldId id="283"/>
            <p14:sldId id="300"/>
            <p14:sldId id="281"/>
            <p14:sldId id="282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288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073">
          <p15:clr>
            <a:srgbClr val="A4A3A4"/>
          </p15:clr>
        </p15:guide>
        <p15:guide id="2" pos="40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1" d="100"/>
          <a:sy n="51" d="100"/>
        </p:scale>
        <p:origin x="1530" y="90"/>
      </p:cViewPr>
      <p:guideLst>
        <p:guide orient="horz" pos="3073"/>
        <p:guide pos="409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4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86989988320426"/>
          <c:y val="0.12716269820439108"/>
          <c:w val="0.73691081718233498"/>
          <c:h val="0.74629530665010091"/>
        </c:manualLayout>
      </c:layout>
      <c:lineChart>
        <c:grouping val="standard"/>
        <c:varyColors val="0"/>
        <c:ser>
          <c:idx val="0"/>
          <c:order val="0"/>
          <c:tx>
            <c:strRef>
              <c:f>Recruitment!$C$2</c:f>
              <c:strCache>
                <c:ptCount val="1"/>
                <c:pt idx="0">
                  <c:v>Target</c:v>
                </c:pt>
              </c:strCache>
            </c:strRef>
          </c:tx>
          <c:spPr>
            <a:ln w="19050">
              <a:solidFill>
                <a:srgbClr val="140AD8"/>
              </a:solidFill>
            </a:ln>
          </c:spPr>
          <c:marker>
            <c:symbol val="none"/>
          </c:marker>
          <c:cat>
            <c:numRef>
              <c:f>Recruitment!$B$3:$B$20</c:f>
              <c:numCache>
                <c:formatCode>mmm\-yy</c:formatCode>
                <c:ptCount val="18"/>
                <c:pt idx="0">
                  <c:v>42278</c:v>
                </c:pt>
                <c:pt idx="1">
                  <c:v>42309</c:v>
                </c:pt>
                <c:pt idx="2">
                  <c:v>42339</c:v>
                </c:pt>
                <c:pt idx="3">
                  <c:v>42370</c:v>
                </c:pt>
                <c:pt idx="4">
                  <c:v>42401</c:v>
                </c:pt>
                <c:pt idx="5">
                  <c:v>42430</c:v>
                </c:pt>
                <c:pt idx="6">
                  <c:v>42461</c:v>
                </c:pt>
                <c:pt idx="7">
                  <c:v>42491</c:v>
                </c:pt>
                <c:pt idx="8">
                  <c:v>42522</c:v>
                </c:pt>
                <c:pt idx="9">
                  <c:v>42552</c:v>
                </c:pt>
                <c:pt idx="10">
                  <c:v>42583</c:v>
                </c:pt>
                <c:pt idx="11">
                  <c:v>42614</c:v>
                </c:pt>
                <c:pt idx="12">
                  <c:v>42644</c:v>
                </c:pt>
                <c:pt idx="13">
                  <c:v>42675</c:v>
                </c:pt>
                <c:pt idx="14">
                  <c:v>42705</c:v>
                </c:pt>
                <c:pt idx="15">
                  <c:v>42736</c:v>
                </c:pt>
                <c:pt idx="16">
                  <c:v>42767</c:v>
                </c:pt>
                <c:pt idx="17">
                  <c:v>42795</c:v>
                </c:pt>
              </c:numCache>
            </c:numRef>
          </c:cat>
          <c:val>
            <c:numRef>
              <c:f>Recruitment!$C$3:$C$20</c:f>
              <c:numCache>
                <c:formatCode>General</c:formatCode>
                <c:ptCount val="18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50</c:v>
                </c:pt>
                <c:pt idx="4">
                  <c:v>75</c:v>
                </c:pt>
                <c:pt idx="5">
                  <c:v>100</c:v>
                </c:pt>
                <c:pt idx="6">
                  <c:v>125</c:v>
                </c:pt>
                <c:pt idx="7">
                  <c:v>150</c:v>
                </c:pt>
                <c:pt idx="8">
                  <c:v>175</c:v>
                </c:pt>
                <c:pt idx="9">
                  <c:v>200</c:v>
                </c:pt>
                <c:pt idx="10">
                  <c:v>225</c:v>
                </c:pt>
                <c:pt idx="11">
                  <c:v>250</c:v>
                </c:pt>
                <c:pt idx="12">
                  <c:v>275</c:v>
                </c:pt>
                <c:pt idx="13">
                  <c:v>300</c:v>
                </c:pt>
                <c:pt idx="14">
                  <c:v>325</c:v>
                </c:pt>
                <c:pt idx="15">
                  <c:v>350</c:v>
                </c:pt>
                <c:pt idx="16">
                  <c:v>375</c:v>
                </c:pt>
                <c:pt idx="17">
                  <c:v>400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80-4624-B565-5B0A78DFB370}"/>
            </c:ext>
          </c:extLst>
        </c:ser>
        <c:ser>
          <c:idx val="1"/>
          <c:order val="1"/>
          <c:tx>
            <c:strRef>
              <c:f>Recruitment!$D$2</c:f>
              <c:strCache>
                <c:ptCount val="1"/>
                <c:pt idx="0">
                  <c:v>Actual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Recruitment!$B$3:$B$20</c:f>
              <c:numCache>
                <c:formatCode>mmm\-yy</c:formatCode>
                <c:ptCount val="18"/>
                <c:pt idx="0">
                  <c:v>42278</c:v>
                </c:pt>
                <c:pt idx="1">
                  <c:v>42309</c:v>
                </c:pt>
                <c:pt idx="2">
                  <c:v>42339</c:v>
                </c:pt>
                <c:pt idx="3">
                  <c:v>42370</c:v>
                </c:pt>
                <c:pt idx="4">
                  <c:v>42401</c:v>
                </c:pt>
                <c:pt idx="5">
                  <c:v>42430</c:v>
                </c:pt>
                <c:pt idx="6">
                  <c:v>42461</c:v>
                </c:pt>
                <c:pt idx="7">
                  <c:v>42491</c:v>
                </c:pt>
                <c:pt idx="8">
                  <c:v>42522</c:v>
                </c:pt>
                <c:pt idx="9">
                  <c:v>42552</c:v>
                </c:pt>
                <c:pt idx="10">
                  <c:v>42583</c:v>
                </c:pt>
                <c:pt idx="11">
                  <c:v>42614</c:v>
                </c:pt>
                <c:pt idx="12">
                  <c:v>42644</c:v>
                </c:pt>
                <c:pt idx="13">
                  <c:v>42675</c:v>
                </c:pt>
                <c:pt idx="14">
                  <c:v>42705</c:v>
                </c:pt>
                <c:pt idx="15">
                  <c:v>42736</c:v>
                </c:pt>
                <c:pt idx="16">
                  <c:v>42767</c:v>
                </c:pt>
                <c:pt idx="17">
                  <c:v>42795</c:v>
                </c:pt>
              </c:numCache>
            </c:numRef>
          </c:cat>
          <c:val>
            <c:numRef>
              <c:f>Recruitment!$D$3:$D$20</c:f>
              <c:numCache>
                <c:formatCode>General</c:formatCode>
                <c:ptCount val="18"/>
                <c:pt idx="0">
                  <c:v>6</c:v>
                </c:pt>
                <c:pt idx="1">
                  <c:v>20</c:v>
                </c:pt>
                <c:pt idx="2">
                  <c:v>33</c:v>
                </c:pt>
                <c:pt idx="3">
                  <c:v>54</c:v>
                </c:pt>
                <c:pt idx="4">
                  <c:v>70</c:v>
                </c:pt>
                <c:pt idx="5">
                  <c:v>94</c:v>
                </c:pt>
                <c:pt idx="6">
                  <c:v>136</c:v>
                </c:pt>
                <c:pt idx="7">
                  <c:v>184</c:v>
                </c:pt>
                <c:pt idx="8">
                  <c:v>231</c:v>
                </c:pt>
                <c:pt idx="9">
                  <c:v>275</c:v>
                </c:pt>
                <c:pt idx="10">
                  <c:v>332</c:v>
                </c:pt>
                <c:pt idx="11">
                  <c:v>383</c:v>
                </c:pt>
                <c:pt idx="12">
                  <c:v>431</c:v>
                </c:pt>
                <c:pt idx="13">
                  <c:v>486</c:v>
                </c:pt>
                <c:pt idx="14">
                  <c:v>526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B80-4624-B565-5B0A78DFB3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867712"/>
        <c:axId val="62926848"/>
      </c:lineChart>
      <c:dateAx>
        <c:axId val="6286771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62926848"/>
        <c:crosses val="autoZero"/>
        <c:auto val="1"/>
        <c:lblOffset val="100"/>
        <c:baseTimeUnit val="months"/>
      </c:dateAx>
      <c:valAx>
        <c:axId val="62926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6286771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9685" y="4227812"/>
            <a:ext cx="11694319" cy="1626129"/>
          </a:xfrm>
        </p:spPr>
        <p:txBody>
          <a:bodyPr>
            <a:normAutofit/>
          </a:bodyPr>
          <a:lstStyle>
            <a:lvl1pPr>
              <a:defRPr sz="8800" baseline="0"/>
            </a:lvl1pPr>
          </a:lstStyle>
          <a:p>
            <a:r>
              <a:rPr lang="en-GB" dirty="0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684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993688" cy="9756775"/>
          </a:xfrm>
        </p:spPr>
        <p:txBody>
          <a:bodyPr anchor="ctr"/>
          <a:lstStyle>
            <a:lvl1pPr marL="0" marR="0" indent="0" algn="ctr" defTabSz="65000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r>
              <a:rPr lang="en-US" dirty="0"/>
              <a:t>Drag image  to placeholder </a:t>
            </a:r>
            <a:br>
              <a:rPr lang="en-US" dirty="0"/>
            </a:br>
            <a:r>
              <a:rPr lang="en-US" dirty="0"/>
              <a:t>or click icon to add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196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termark and logo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7800"/>
            </a:lvl1pPr>
          </a:lstStyle>
          <a:p>
            <a:r>
              <a:rPr lang="en-GB" dirty="0"/>
              <a:t>Header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49288" y="4681538"/>
            <a:ext cx="6789737" cy="1912937"/>
          </a:xfrm>
        </p:spPr>
        <p:txBody>
          <a:bodyPr/>
          <a:lstStyle/>
          <a:p>
            <a:pPr lvl="0"/>
            <a:r>
              <a:rPr lang="en-GB" dirty="0"/>
              <a:t>Sub-header Style</a:t>
            </a:r>
          </a:p>
        </p:txBody>
      </p:sp>
    </p:spTree>
    <p:extLst>
      <p:ext uri="{BB962C8B-B14F-4D97-AF65-F5344CB8AC3E}">
        <p14:creationId xmlns:p14="http://schemas.microsoft.com/office/powerpoint/2010/main" val="2697669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termark and logo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74527" y="2632696"/>
            <a:ext cx="6944830" cy="1096766"/>
          </a:xfrm>
        </p:spPr>
        <p:txBody>
          <a:bodyPr>
            <a:normAutofit/>
          </a:bodyPr>
          <a:lstStyle>
            <a:lvl1pPr>
              <a:defRPr sz="6000" baseline="0"/>
            </a:lvl1pPr>
          </a:lstStyle>
          <a:p>
            <a:r>
              <a:rPr lang="en-GB" dirty="0"/>
              <a:t>Header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4527" y="3729462"/>
            <a:ext cx="6944830" cy="776599"/>
          </a:xfrm>
        </p:spPr>
        <p:txBody>
          <a:bodyPr>
            <a:normAutofit/>
          </a:bodyPr>
          <a:lstStyle>
            <a:lvl1pPr marL="0" marR="0" indent="0" algn="l" defTabSz="65000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4000">
                <a:solidFill>
                  <a:srgbClr val="25303B"/>
                </a:solidFill>
              </a:defRPr>
            </a:lvl1pPr>
            <a:lvl2pPr marL="650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0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0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0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0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SUB-HEADER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74725" y="4523700"/>
            <a:ext cx="6944632" cy="689966"/>
          </a:xfrm>
        </p:spPr>
        <p:txBody>
          <a:bodyPr>
            <a:noAutofit/>
          </a:bodyPr>
          <a:lstStyle>
            <a:lvl1pPr>
              <a:defRPr sz="3200" cap="none" baseline="0"/>
            </a:lvl1pPr>
            <a:lvl2pPr marL="650001" indent="0">
              <a:buNone/>
              <a:defRPr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GB" dirty="0"/>
              <a:t>Body text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974725" y="5213666"/>
            <a:ext cx="6944632" cy="1125537"/>
          </a:xfrm>
        </p:spPr>
        <p:txBody>
          <a:bodyPr/>
          <a:lstStyle>
            <a:lvl1pPr marL="0" indent="-424800">
              <a:buSzPct val="80000"/>
              <a:buFont typeface="Wingdings" charset="2"/>
              <a:buChar char="§"/>
              <a:defRPr sz="3200" cap="none"/>
            </a:lvl1pPr>
          </a:lstStyle>
          <a:p>
            <a:pPr lvl="0"/>
            <a:r>
              <a:rPr lang="en-GB" dirty="0"/>
              <a:t>Bullet text style</a:t>
            </a:r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2" hasCustomPrompt="1"/>
          </p:nvPr>
        </p:nvSpPr>
        <p:spPr>
          <a:xfrm>
            <a:off x="8064501" y="2632075"/>
            <a:ext cx="4345214" cy="6284913"/>
          </a:xfrm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en-US" dirty="0"/>
              <a:t>Drag image 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145673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termark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49685" y="3238980"/>
            <a:ext cx="11694319" cy="1626129"/>
          </a:xfrm>
        </p:spPr>
        <p:txBody>
          <a:bodyPr>
            <a:normAutofit/>
          </a:bodyPr>
          <a:lstStyle>
            <a:lvl1pPr>
              <a:defRPr sz="7800"/>
            </a:lvl1pPr>
          </a:lstStyle>
          <a:p>
            <a:r>
              <a:rPr lang="en-GB" dirty="0"/>
              <a:t>Header style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49288" y="4681538"/>
            <a:ext cx="6789737" cy="1912937"/>
          </a:xfrm>
        </p:spPr>
        <p:txBody>
          <a:bodyPr/>
          <a:lstStyle/>
          <a:p>
            <a:pPr lvl="0"/>
            <a:r>
              <a:rPr lang="en-GB" dirty="0"/>
              <a:t>Sub-header Style</a:t>
            </a:r>
          </a:p>
        </p:txBody>
      </p:sp>
    </p:spTree>
    <p:extLst>
      <p:ext uri="{BB962C8B-B14F-4D97-AF65-F5344CB8AC3E}">
        <p14:creationId xmlns:p14="http://schemas.microsoft.com/office/powerpoint/2010/main" val="14608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termark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974527" y="2632696"/>
            <a:ext cx="6944830" cy="1096766"/>
          </a:xfrm>
        </p:spPr>
        <p:txBody>
          <a:bodyPr>
            <a:normAutofit/>
          </a:bodyPr>
          <a:lstStyle>
            <a:lvl1pPr>
              <a:defRPr sz="6000" baseline="0"/>
            </a:lvl1pPr>
          </a:lstStyle>
          <a:p>
            <a:r>
              <a:rPr lang="en-GB" dirty="0"/>
              <a:t>Header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4527" y="3729462"/>
            <a:ext cx="6944830" cy="776599"/>
          </a:xfrm>
        </p:spPr>
        <p:txBody>
          <a:bodyPr>
            <a:normAutofit/>
          </a:bodyPr>
          <a:lstStyle>
            <a:lvl1pPr marL="0" marR="0" indent="0" algn="l" defTabSz="65000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4000">
                <a:solidFill>
                  <a:srgbClr val="25303B"/>
                </a:solidFill>
              </a:defRPr>
            </a:lvl1pPr>
            <a:lvl2pPr marL="650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0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0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0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0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SUB-HEADER STYLE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74725" y="4523700"/>
            <a:ext cx="6944632" cy="689966"/>
          </a:xfrm>
        </p:spPr>
        <p:txBody>
          <a:bodyPr>
            <a:noAutofit/>
          </a:bodyPr>
          <a:lstStyle>
            <a:lvl1pPr>
              <a:defRPr sz="3200" cap="none" baseline="0"/>
            </a:lvl1pPr>
            <a:lvl2pPr marL="650001" indent="0">
              <a:buNone/>
              <a:defRPr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GB" dirty="0"/>
              <a:t>Body text style</a:t>
            </a:r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974725" y="5213666"/>
            <a:ext cx="6944632" cy="1125537"/>
          </a:xfrm>
        </p:spPr>
        <p:txBody>
          <a:bodyPr/>
          <a:lstStyle>
            <a:lvl1pPr marL="0" indent="-424800">
              <a:buSzPct val="80000"/>
              <a:buFont typeface="Wingdings" charset="2"/>
              <a:buChar char="§"/>
              <a:defRPr sz="3200" cap="none"/>
            </a:lvl1pPr>
          </a:lstStyle>
          <a:p>
            <a:pPr lvl="0"/>
            <a:r>
              <a:rPr lang="en-GB" dirty="0"/>
              <a:t>Bullet text style</a:t>
            </a:r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2" hasCustomPrompt="1"/>
          </p:nvPr>
        </p:nvSpPr>
        <p:spPr>
          <a:xfrm>
            <a:off x="8064501" y="2632075"/>
            <a:ext cx="4345214" cy="6284913"/>
          </a:xfrm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en-US" dirty="0"/>
              <a:t>Drag image 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888733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649685" y="3238980"/>
            <a:ext cx="11694319" cy="1626129"/>
          </a:xfrm>
        </p:spPr>
        <p:txBody>
          <a:bodyPr>
            <a:normAutofit/>
          </a:bodyPr>
          <a:lstStyle>
            <a:lvl1pPr>
              <a:defRPr sz="7800"/>
            </a:lvl1pPr>
          </a:lstStyle>
          <a:p>
            <a:r>
              <a:rPr lang="en-GB" dirty="0"/>
              <a:t>Header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49288" y="4681538"/>
            <a:ext cx="6789737" cy="1912937"/>
          </a:xfrm>
        </p:spPr>
        <p:txBody>
          <a:bodyPr/>
          <a:lstStyle/>
          <a:p>
            <a:pPr lvl="0"/>
            <a:r>
              <a:rPr lang="en-GB" dirty="0"/>
              <a:t>Sub-header Style</a:t>
            </a:r>
          </a:p>
        </p:txBody>
      </p:sp>
    </p:spTree>
    <p:extLst>
      <p:ext uri="{BB962C8B-B14F-4D97-AF65-F5344CB8AC3E}">
        <p14:creationId xmlns:p14="http://schemas.microsoft.com/office/powerpoint/2010/main" val="3493551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974527" y="2632696"/>
            <a:ext cx="6944830" cy="1096766"/>
          </a:xfrm>
        </p:spPr>
        <p:txBody>
          <a:bodyPr>
            <a:normAutofit/>
          </a:bodyPr>
          <a:lstStyle>
            <a:lvl1pPr>
              <a:defRPr sz="6000" baseline="0"/>
            </a:lvl1pPr>
          </a:lstStyle>
          <a:p>
            <a:r>
              <a:rPr lang="en-GB" dirty="0"/>
              <a:t>Header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4527" y="3729462"/>
            <a:ext cx="6944830" cy="776599"/>
          </a:xfrm>
        </p:spPr>
        <p:txBody>
          <a:bodyPr>
            <a:normAutofit/>
          </a:bodyPr>
          <a:lstStyle>
            <a:lvl1pPr marL="0" marR="0" indent="0" algn="l" defTabSz="65000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4000">
                <a:solidFill>
                  <a:srgbClr val="25303B"/>
                </a:solidFill>
              </a:defRPr>
            </a:lvl1pPr>
            <a:lvl2pPr marL="650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0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0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0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0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SUB-HEADER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74725" y="4523700"/>
            <a:ext cx="6944632" cy="689966"/>
          </a:xfrm>
        </p:spPr>
        <p:txBody>
          <a:bodyPr>
            <a:noAutofit/>
          </a:bodyPr>
          <a:lstStyle>
            <a:lvl1pPr>
              <a:defRPr sz="3200" cap="none" baseline="0"/>
            </a:lvl1pPr>
            <a:lvl2pPr marL="650001" indent="0">
              <a:buNone/>
              <a:defRPr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GB" dirty="0"/>
              <a:t>Body text style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974725" y="5213666"/>
            <a:ext cx="6944632" cy="1125537"/>
          </a:xfrm>
        </p:spPr>
        <p:txBody>
          <a:bodyPr/>
          <a:lstStyle>
            <a:lvl1pPr marL="0" indent="-424800">
              <a:buSzPct val="80000"/>
              <a:buFont typeface="Wingdings" charset="2"/>
              <a:buChar char="§"/>
              <a:defRPr sz="3200" cap="none"/>
            </a:lvl1pPr>
          </a:lstStyle>
          <a:p>
            <a:pPr lvl="0"/>
            <a:r>
              <a:rPr lang="en-GB" dirty="0"/>
              <a:t>Bullet text style</a:t>
            </a:r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12" hasCustomPrompt="1"/>
          </p:nvPr>
        </p:nvSpPr>
        <p:spPr>
          <a:xfrm>
            <a:off x="8064501" y="2632075"/>
            <a:ext cx="4345214" cy="6284913"/>
          </a:xfrm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en-US" dirty="0"/>
              <a:t>Drag image 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246533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649685" y="3238980"/>
            <a:ext cx="11694319" cy="1626129"/>
          </a:xfrm>
        </p:spPr>
        <p:txBody>
          <a:bodyPr>
            <a:normAutofit/>
          </a:bodyPr>
          <a:lstStyle>
            <a:lvl1pPr>
              <a:defRPr sz="7800"/>
            </a:lvl1pPr>
          </a:lstStyle>
          <a:p>
            <a:r>
              <a:rPr lang="en-GB" dirty="0"/>
              <a:t>Header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49288" y="4681538"/>
            <a:ext cx="6789737" cy="1912937"/>
          </a:xfrm>
        </p:spPr>
        <p:txBody>
          <a:bodyPr/>
          <a:lstStyle/>
          <a:p>
            <a:pPr lvl="0"/>
            <a:r>
              <a:rPr lang="en-GB" dirty="0"/>
              <a:t>Sub-header Style</a:t>
            </a:r>
          </a:p>
        </p:txBody>
      </p:sp>
    </p:spTree>
    <p:extLst>
      <p:ext uri="{BB962C8B-B14F-4D97-AF65-F5344CB8AC3E}">
        <p14:creationId xmlns:p14="http://schemas.microsoft.com/office/powerpoint/2010/main" val="279986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974527" y="2632696"/>
            <a:ext cx="6944830" cy="1096766"/>
          </a:xfrm>
        </p:spPr>
        <p:txBody>
          <a:bodyPr>
            <a:normAutofit/>
          </a:bodyPr>
          <a:lstStyle>
            <a:lvl1pPr>
              <a:defRPr sz="6000" baseline="0"/>
            </a:lvl1pPr>
          </a:lstStyle>
          <a:p>
            <a:r>
              <a:rPr lang="en-GB" dirty="0"/>
              <a:t>Header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4527" y="3729462"/>
            <a:ext cx="6944830" cy="776599"/>
          </a:xfrm>
        </p:spPr>
        <p:txBody>
          <a:bodyPr>
            <a:normAutofit/>
          </a:bodyPr>
          <a:lstStyle>
            <a:lvl1pPr marL="0" marR="0" indent="0" algn="l" defTabSz="65000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4000">
                <a:solidFill>
                  <a:srgbClr val="25303B"/>
                </a:solidFill>
              </a:defRPr>
            </a:lvl1pPr>
            <a:lvl2pPr marL="650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0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0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0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0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SUB-HEADER STYLE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974725" y="5213666"/>
            <a:ext cx="6944632" cy="1125537"/>
          </a:xfrm>
        </p:spPr>
        <p:txBody>
          <a:bodyPr/>
          <a:lstStyle>
            <a:lvl1pPr marL="0" indent="-424800">
              <a:buSzPct val="80000"/>
              <a:buFont typeface="Wingdings" charset="2"/>
              <a:buChar char="§"/>
              <a:defRPr sz="3200" cap="none"/>
            </a:lvl1pPr>
          </a:lstStyle>
          <a:p>
            <a:pPr lvl="0"/>
            <a:r>
              <a:rPr lang="en-GB" dirty="0"/>
              <a:t>Bullet text style</a:t>
            </a:r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2" hasCustomPrompt="1"/>
          </p:nvPr>
        </p:nvSpPr>
        <p:spPr>
          <a:xfrm>
            <a:off x="8064501" y="2632075"/>
            <a:ext cx="4345214" cy="6284913"/>
          </a:xfrm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en-US" dirty="0"/>
              <a:t>Drag image  to placeholder or click icon to add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74725" y="4523700"/>
            <a:ext cx="6944632" cy="689966"/>
          </a:xfrm>
        </p:spPr>
        <p:txBody>
          <a:bodyPr>
            <a:noAutofit/>
          </a:bodyPr>
          <a:lstStyle>
            <a:lvl1pPr>
              <a:defRPr sz="3200" cap="none" baseline="0"/>
            </a:lvl1pPr>
            <a:lvl2pPr marL="650001" indent="0">
              <a:buNone/>
              <a:defRPr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GB" dirty="0"/>
              <a:t>Body text style</a:t>
            </a:r>
          </a:p>
        </p:txBody>
      </p:sp>
    </p:spTree>
    <p:extLst>
      <p:ext uri="{BB962C8B-B14F-4D97-AF65-F5344CB8AC3E}">
        <p14:creationId xmlns:p14="http://schemas.microsoft.com/office/powerpoint/2010/main" val="3188896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coal watermark and logo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649685" y="3238980"/>
            <a:ext cx="11694319" cy="1626129"/>
          </a:xfrm>
        </p:spPr>
        <p:txBody>
          <a:bodyPr>
            <a:normAutofit/>
          </a:bodyPr>
          <a:lstStyle>
            <a:lvl1pPr>
              <a:defRPr sz="7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Header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49288" y="4681538"/>
            <a:ext cx="6789737" cy="1912937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Sub-header Style</a:t>
            </a:r>
          </a:p>
        </p:txBody>
      </p:sp>
    </p:spTree>
    <p:extLst>
      <p:ext uri="{BB962C8B-B14F-4D97-AF65-F5344CB8AC3E}">
        <p14:creationId xmlns:p14="http://schemas.microsoft.com/office/powerpoint/2010/main" val="19734136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coal watermark and logo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974527" y="2632696"/>
            <a:ext cx="6944830" cy="1096766"/>
          </a:xfrm>
        </p:spPr>
        <p:txBody>
          <a:bodyPr>
            <a:normAutofit/>
          </a:bodyPr>
          <a:lstStyle>
            <a:lvl1pPr>
              <a:defRPr sz="600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Header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4527" y="3729462"/>
            <a:ext cx="6944830" cy="776599"/>
          </a:xfrm>
        </p:spPr>
        <p:txBody>
          <a:bodyPr>
            <a:normAutofit/>
          </a:bodyPr>
          <a:lstStyle>
            <a:lvl1pPr marL="0" marR="0" indent="0" algn="l" defTabSz="65000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4000">
                <a:solidFill>
                  <a:srgbClr val="FFFFFF"/>
                </a:solidFill>
              </a:defRPr>
            </a:lvl1pPr>
            <a:lvl2pPr marL="650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0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0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0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0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SUB-HEADER STYLE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974725" y="5213666"/>
            <a:ext cx="6944632" cy="1125537"/>
          </a:xfrm>
        </p:spPr>
        <p:txBody>
          <a:bodyPr/>
          <a:lstStyle>
            <a:lvl1pPr marL="0" indent="-424800">
              <a:buSzPct val="80000"/>
              <a:buFont typeface="Wingdings" charset="2"/>
              <a:buChar char="§"/>
              <a:defRPr sz="3200" cap="none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Bullet text style</a:t>
            </a:r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2" hasCustomPrompt="1"/>
          </p:nvPr>
        </p:nvSpPr>
        <p:spPr>
          <a:xfrm>
            <a:off x="8064501" y="2632075"/>
            <a:ext cx="4345214" cy="6284913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Drag image  to placeholder or click icon to add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74725" y="4523700"/>
            <a:ext cx="6944632" cy="689966"/>
          </a:xfrm>
        </p:spPr>
        <p:txBody>
          <a:bodyPr>
            <a:noAutofit/>
          </a:bodyPr>
          <a:lstStyle>
            <a:lvl1pPr>
              <a:defRPr sz="3200" cap="none" baseline="0">
                <a:solidFill>
                  <a:srgbClr val="FFFFFF"/>
                </a:solidFill>
              </a:defRPr>
            </a:lvl1pPr>
            <a:lvl2pPr marL="650001" indent="0">
              <a:buNone/>
              <a:defRPr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GB" dirty="0"/>
              <a:t>Body text style</a:t>
            </a:r>
          </a:p>
        </p:txBody>
      </p:sp>
    </p:spTree>
    <p:extLst>
      <p:ext uri="{BB962C8B-B14F-4D97-AF65-F5344CB8AC3E}">
        <p14:creationId xmlns:p14="http://schemas.microsoft.com/office/powerpoint/2010/main" val="10608888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coal watermark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49685" y="3238980"/>
            <a:ext cx="11694319" cy="1626129"/>
          </a:xfrm>
        </p:spPr>
        <p:txBody>
          <a:bodyPr>
            <a:normAutofit/>
          </a:bodyPr>
          <a:lstStyle>
            <a:lvl1pPr>
              <a:defRPr sz="7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Header style</a:t>
            </a: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49288" y="4681538"/>
            <a:ext cx="6789737" cy="1912937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Sub-header Style</a:t>
            </a:r>
          </a:p>
        </p:txBody>
      </p:sp>
    </p:spTree>
    <p:extLst>
      <p:ext uri="{BB962C8B-B14F-4D97-AF65-F5344CB8AC3E}">
        <p14:creationId xmlns:p14="http://schemas.microsoft.com/office/powerpoint/2010/main" val="4257488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coal watermark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974527" y="2632696"/>
            <a:ext cx="6944830" cy="1096766"/>
          </a:xfrm>
        </p:spPr>
        <p:txBody>
          <a:bodyPr>
            <a:normAutofit/>
          </a:bodyPr>
          <a:lstStyle>
            <a:lvl1pPr>
              <a:defRPr sz="600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Header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4527" y="3729462"/>
            <a:ext cx="6944830" cy="776599"/>
          </a:xfrm>
        </p:spPr>
        <p:txBody>
          <a:bodyPr>
            <a:normAutofit/>
          </a:bodyPr>
          <a:lstStyle>
            <a:lvl1pPr marL="0" marR="0" indent="0" algn="l" defTabSz="65000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4000">
                <a:solidFill>
                  <a:srgbClr val="FFFFFF"/>
                </a:solidFill>
              </a:defRPr>
            </a:lvl1pPr>
            <a:lvl2pPr marL="650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0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0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0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0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SUB-HEADER STYLE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974725" y="5213666"/>
            <a:ext cx="6944632" cy="1125537"/>
          </a:xfrm>
        </p:spPr>
        <p:txBody>
          <a:bodyPr/>
          <a:lstStyle>
            <a:lvl1pPr marL="0" indent="-424800">
              <a:buSzPct val="80000"/>
              <a:buFont typeface="Wingdings" charset="2"/>
              <a:buChar char="§"/>
              <a:defRPr sz="3200" cap="none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Bullet text style</a:t>
            </a:r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2" hasCustomPrompt="1"/>
          </p:nvPr>
        </p:nvSpPr>
        <p:spPr>
          <a:xfrm>
            <a:off x="8064501" y="2632075"/>
            <a:ext cx="4345214" cy="6284913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Drag image  to placeholder or click icon to add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74725" y="4523700"/>
            <a:ext cx="6944632" cy="689966"/>
          </a:xfrm>
        </p:spPr>
        <p:txBody>
          <a:bodyPr>
            <a:noAutofit/>
          </a:bodyPr>
          <a:lstStyle>
            <a:lvl1pPr>
              <a:defRPr sz="3200" cap="none" baseline="0">
                <a:solidFill>
                  <a:srgbClr val="FFFFFF"/>
                </a:solidFill>
              </a:defRPr>
            </a:lvl1pPr>
            <a:lvl2pPr marL="650001" indent="0">
              <a:buNone/>
              <a:defRPr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GB" dirty="0"/>
              <a:t>Body text style</a:t>
            </a:r>
          </a:p>
        </p:txBody>
      </p:sp>
    </p:spTree>
    <p:extLst>
      <p:ext uri="{BB962C8B-B14F-4D97-AF65-F5344CB8AC3E}">
        <p14:creationId xmlns:p14="http://schemas.microsoft.com/office/powerpoint/2010/main" val="2529865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coal logo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49685" y="3238980"/>
            <a:ext cx="11694319" cy="1626129"/>
          </a:xfrm>
        </p:spPr>
        <p:txBody>
          <a:bodyPr>
            <a:normAutofit/>
          </a:bodyPr>
          <a:lstStyle>
            <a:lvl1pPr>
              <a:defRPr sz="7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Header style</a:t>
            </a:r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49288" y="4681538"/>
            <a:ext cx="6789737" cy="1912937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Sub-header Style</a:t>
            </a:r>
          </a:p>
        </p:txBody>
      </p:sp>
    </p:spTree>
    <p:extLst>
      <p:ext uri="{BB962C8B-B14F-4D97-AF65-F5344CB8AC3E}">
        <p14:creationId xmlns:p14="http://schemas.microsoft.com/office/powerpoint/2010/main" val="700782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coal logo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974527" y="2632696"/>
            <a:ext cx="6944830" cy="1096766"/>
          </a:xfrm>
        </p:spPr>
        <p:txBody>
          <a:bodyPr>
            <a:normAutofit/>
          </a:bodyPr>
          <a:lstStyle>
            <a:lvl1pPr>
              <a:defRPr sz="600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Header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4527" y="3729462"/>
            <a:ext cx="6944830" cy="776599"/>
          </a:xfrm>
        </p:spPr>
        <p:txBody>
          <a:bodyPr>
            <a:normAutofit/>
          </a:bodyPr>
          <a:lstStyle>
            <a:lvl1pPr marL="0" marR="0" indent="0" algn="l" defTabSz="65000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4000">
                <a:solidFill>
                  <a:srgbClr val="FFFFFF"/>
                </a:solidFill>
              </a:defRPr>
            </a:lvl1pPr>
            <a:lvl2pPr marL="650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0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0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0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0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SUB-HEADER STYLE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974725" y="5213666"/>
            <a:ext cx="6944632" cy="1125537"/>
          </a:xfrm>
        </p:spPr>
        <p:txBody>
          <a:bodyPr/>
          <a:lstStyle>
            <a:lvl1pPr marL="0" indent="-424800">
              <a:buSzPct val="80000"/>
              <a:buFont typeface="Wingdings" charset="2"/>
              <a:buChar char="§"/>
              <a:defRPr sz="3200" cap="none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Bullet text style</a:t>
            </a:r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2" hasCustomPrompt="1"/>
          </p:nvPr>
        </p:nvSpPr>
        <p:spPr>
          <a:xfrm>
            <a:off x="8064501" y="2632075"/>
            <a:ext cx="4345214" cy="6284913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Drag image  to placeholder or click icon to add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74725" y="4523700"/>
            <a:ext cx="6944632" cy="689966"/>
          </a:xfrm>
        </p:spPr>
        <p:txBody>
          <a:bodyPr>
            <a:noAutofit/>
          </a:bodyPr>
          <a:lstStyle>
            <a:lvl1pPr>
              <a:defRPr sz="3200" cap="none" baseline="0">
                <a:solidFill>
                  <a:srgbClr val="FFFFFF"/>
                </a:solidFill>
              </a:defRPr>
            </a:lvl1pPr>
            <a:lvl2pPr marL="650001" indent="0">
              <a:buNone/>
              <a:defRPr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GB" dirty="0"/>
              <a:t>Body text style</a:t>
            </a:r>
          </a:p>
        </p:txBody>
      </p:sp>
    </p:spTree>
    <p:extLst>
      <p:ext uri="{BB962C8B-B14F-4D97-AF65-F5344CB8AC3E}">
        <p14:creationId xmlns:p14="http://schemas.microsoft.com/office/powerpoint/2010/main" val="10826007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coal Simpl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49685" y="3238980"/>
            <a:ext cx="11694319" cy="1626129"/>
          </a:xfrm>
        </p:spPr>
        <p:txBody>
          <a:bodyPr>
            <a:normAutofit/>
          </a:bodyPr>
          <a:lstStyle>
            <a:lvl1pPr>
              <a:defRPr sz="7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Header style</a:t>
            </a: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49288" y="4681538"/>
            <a:ext cx="6789737" cy="1912937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Sub-header Style</a:t>
            </a:r>
          </a:p>
        </p:txBody>
      </p:sp>
    </p:spTree>
    <p:extLst>
      <p:ext uri="{BB962C8B-B14F-4D97-AF65-F5344CB8AC3E}">
        <p14:creationId xmlns:p14="http://schemas.microsoft.com/office/powerpoint/2010/main" val="8319520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coal Simpl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974527" y="2632696"/>
            <a:ext cx="6944830" cy="1096766"/>
          </a:xfrm>
        </p:spPr>
        <p:txBody>
          <a:bodyPr>
            <a:normAutofit/>
          </a:bodyPr>
          <a:lstStyle>
            <a:lvl1pPr>
              <a:defRPr sz="600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Header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4527" y="3729462"/>
            <a:ext cx="6944830" cy="776599"/>
          </a:xfrm>
        </p:spPr>
        <p:txBody>
          <a:bodyPr>
            <a:normAutofit/>
          </a:bodyPr>
          <a:lstStyle>
            <a:lvl1pPr marL="0" marR="0" indent="0" algn="l" defTabSz="65000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4000">
                <a:solidFill>
                  <a:srgbClr val="FFFFFF"/>
                </a:solidFill>
              </a:defRPr>
            </a:lvl1pPr>
            <a:lvl2pPr marL="650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0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0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0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0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SUB-HEADER STYLE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974725" y="5213666"/>
            <a:ext cx="6944632" cy="1125537"/>
          </a:xfrm>
        </p:spPr>
        <p:txBody>
          <a:bodyPr/>
          <a:lstStyle>
            <a:lvl1pPr marL="0" indent="-424800">
              <a:buSzPct val="80000"/>
              <a:buFont typeface="Wingdings" charset="2"/>
              <a:buChar char="§"/>
              <a:defRPr sz="3200" cap="none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Bullet text style</a:t>
            </a:r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2" hasCustomPrompt="1"/>
          </p:nvPr>
        </p:nvSpPr>
        <p:spPr>
          <a:xfrm>
            <a:off x="8064501" y="2632075"/>
            <a:ext cx="4345214" cy="6284913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Drag image  to placeholder or click icon to add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74725" y="4523700"/>
            <a:ext cx="6944632" cy="689966"/>
          </a:xfrm>
        </p:spPr>
        <p:txBody>
          <a:bodyPr>
            <a:noAutofit/>
          </a:bodyPr>
          <a:lstStyle>
            <a:lvl1pPr>
              <a:defRPr sz="3200" cap="none" baseline="0">
                <a:solidFill>
                  <a:srgbClr val="FFFFFF"/>
                </a:solidFill>
              </a:defRPr>
            </a:lvl1pPr>
            <a:lvl2pPr marL="650001" indent="0">
              <a:buNone/>
              <a:defRPr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GB" dirty="0"/>
              <a:t>Body text style</a:t>
            </a:r>
          </a:p>
        </p:txBody>
      </p:sp>
    </p:spTree>
    <p:extLst>
      <p:ext uri="{BB962C8B-B14F-4D97-AF65-F5344CB8AC3E}">
        <p14:creationId xmlns:p14="http://schemas.microsoft.com/office/powerpoint/2010/main" val="2866713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9685" y="3238980"/>
            <a:ext cx="11694319" cy="1626129"/>
          </a:xfrm>
          <a:prstGeom prst="rect">
            <a:avLst/>
          </a:prstGeom>
        </p:spPr>
        <p:txBody>
          <a:bodyPr vert="horz" lIns="130000" tIns="65000" rIns="130000" bIns="65000" rtlCol="0" anchor="ctr">
            <a:normAutofit/>
          </a:bodyPr>
          <a:lstStyle/>
          <a:p>
            <a:r>
              <a:rPr lang="en-GB" dirty="0"/>
              <a:t>Header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9685" y="5057136"/>
            <a:ext cx="11694319" cy="962400"/>
          </a:xfrm>
          <a:prstGeom prst="rect">
            <a:avLst/>
          </a:prstGeom>
        </p:spPr>
        <p:txBody>
          <a:bodyPr vert="horz" lIns="130000" tIns="65000" rIns="130000" bIns="65000" rtlCol="0">
            <a:normAutofit/>
          </a:bodyPr>
          <a:lstStyle/>
          <a:p>
            <a:pPr lvl="0"/>
            <a:r>
              <a:rPr lang="en-GB" dirty="0"/>
              <a:t>SUB-HEADER STYLE</a:t>
            </a:r>
          </a:p>
        </p:txBody>
      </p:sp>
    </p:spTree>
    <p:extLst>
      <p:ext uri="{BB962C8B-B14F-4D97-AF65-F5344CB8AC3E}">
        <p14:creationId xmlns:p14="http://schemas.microsoft.com/office/powerpoint/2010/main" val="2619897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60" r:id="rId3"/>
    <p:sldLayoutId id="2147483649" r:id="rId4"/>
    <p:sldLayoutId id="2147483662" r:id="rId5"/>
    <p:sldLayoutId id="2147483661" r:id="rId6"/>
    <p:sldLayoutId id="2147483664" r:id="rId7"/>
    <p:sldLayoutId id="2147483663" r:id="rId8"/>
    <p:sldLayoutId id="2147483666" r:id="rId9"/>
    <p:sldLayoutId id="2147483665" r:id="rId10"/>
    <p:sldLayoutId id="2147483667" r:id="rId11"/>
    <p:sldLayoutId id="2147483668" r:id="rId12"/>
    <p:sldLayoutId id="2147483672" r:id="rId13"/>
    <p:sldLayoutId id="2147483670" r:id="rId14"/>
    <p:sldLayoutId id="2147483673" r:id="rId15"/>
    <p:sldLayoutId id="2147483671" r:id="rId16"/>
    <p:sldLayoutId id="2147483674" r:id="rId17"/>
    <p:sldLayoutId id="2147483669" r:id="rId18"/>
  </p:sldLayoutIdLst>
  <p:txStyles>
    <p:titleStyle>
      <a:lvl1pPr algn="l" defTabSz="650001" rtl="0" eaLnBrk="1" latinLnBrk="0" hangingPunct="1">
        <a:spcBef>
          <a:spcPct val="0"/>
        </a:spcBef>
        <a:buNone/>
        <a:defRPr sz="7800" b="1" kern="1200">
          <a:solidFill>
            <a:schemeClr val="tx1"/>
          </a:solidFill>
          <a:latin typeface="Cambria"/>
          <a:ea typeface="+mj-ea"/>
          <a:cs typeface="Cambria"/>
        </a:defRPr>
      </a:lvl1pPr>
    </p:titleStyle>
    <p:bodyStyle>
      <a:lvl1pPr marL="0" indent="0" algn="l" defTabSz="650001" rtl="0" eaLnBrk="1" latinLnBrk="0" hangingPunct="1">
        <a:spcBef>
          <a:spcPct val="20000"/>
        </a:spcBef>
        <a:buFont typeface="Arial"/>
        <a:buNone/>
        <a:defRPr sz="4800" kern="1200" cap="all" baseline="0">
          <a:solidFill>
            <a:srgbClr val="25303B"/>
          </a:solidFill>
          <a:latin typeface="+mn-lt"/>
          <a:ea typeface="+mn-ea"/>
          <a:cs typeface="+mn-cs"/>
        </a:defRPr>
      </a:lvl1pPr>
      <a:lvl2pPr marL="1056252" indent="-406251" algn="l" defTabSz="650001" rtl="0" eaLnBrk="1" latinLnBrk="0" hangingPunct="1">
        <a:spcBef>
          <a:spcPct val="20000"/>
        </a:spcBef>
        <a:buFont typeface="Arial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003" indent="-325001" algn="l" defTabSz="650001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004" indent="-325001" algn="l" defTabSz="650001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006" indent="-325001" algn="l" defTabSz="650001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5007" indent="-325001" algn="l" defTabSz="650001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5008" indent="-325001" algn="l" defTabSz="650001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5009" indent="-325001" algn="l" defTabSz="650001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5011" indent="-325001" algn="l" defTabSz="650001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00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001" algn="l" defTabSz="65000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002" algn="l" defTabSz="65000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004" algn="l" defTabSz="65000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005" algn="l" defTabSz="65000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0006" algn="l" defTabSz="65000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0007" algn="l" defTabSz="65000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0009" algn="l" defTabSz="65000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0010" algn="l" defTabSz="65000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685" y="2940433"/>
            <a:ext cx="11694319" cy="1626129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SCIMITAR+ a trial of a bespoke smoking cessation intervention for people with SMI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616" y="8212555"/>
            <a:ext cx="2719388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20127" y="6039851"/>
            <a:ext cx="43908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Emily Peckham and Della Bailey</a:t>
            </a:r>
          </a:p>
          <a:p>
            <a:pPr algn="ctr"/>
            <a:r>
              <a:rPr lang="en-GB" sz="3600" dirty="0"/>
              <a:t>University of York</a:t>
            </a:r>
          </a:p>
        </p:txBody>
      </p:sp>
    </p:spTree>
    <p:extLst>
      <p:ext uri="{BB962C8B-B14F-4D97-AF65-F5344CB8AC3E}">
        <p14:creationId xmlns:p14="http://schemas.microsoft.com/office/powerpoint/2010/main" val="3387840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3075"/>
            <a:ext cx="8821861" cy="1626129"/>
          </a:xfrm>
        </p:spPr>
        <p:txBody>
          <a:bodyPr/>
          <a:lstStyle/>
          <a:p>
            <a:r>
              <a:rPr lang="en-GB" dirty="0"/>
              <a:t>Content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483893"/>
            <a:ext cx="10454185" cy="336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3600" dirty="0"/>
              <a:t>Background </a:t>
            </a:r>
          </a:p>
          <a:p>
            <a:pPr>
              <a:lnSpc>
                <a:spcPct val="90000"/>
              </a:lnSpc>
            </a:pPr>
            <a:endParaRPr lang="en-GB" sz="1400" dirty="0"/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3600" dirty="0"/>
              <a:t>The SCIMITAR programme of work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3600" dirty="0"/>
              <a:t>The bespoke smoking cessation (BSC) intervention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3600" dirty="0"/>
              <a:t>Key findings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3600" dirty="0"/>
              <a:t>The future</a:t>
            </a:r>
          </a:p>
        </p:txBody>
      </p:sp>
    </p:spTree>
    <p:extLst>
      <p:ext uri="{BB962C8B-B14F-4D97-AF65-F5344CB8AC3E}">
        <p14:creationId xmlns:p14="http://schemas.microsoft.com/office/powerpoint/2010/main" val="3865223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3789" y="885046"/>
            <a:ext cx="92161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chemeClr val="accent6">
                    <a:lumMod val="75000"/>
                  </a:schemeClr>
                </a:solidFill>
                <a:latin typeface="Cambria"/>
                <a:ea typeface="+mj-ea"/>
              </a:rPr>
              <a:t>Smoking in people with SMI</a:t>
            </a: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75347" y="2303086"/>
            <a:ext cx="10623884" cy="5901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>
              <a:spcBef>
                <a:spcPts val="700"/>
              </a:spcBef>
              <a:buClr>
                <a:schemeClr val="accent6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</a:pPr>
            <a:r>
              <a:rPr lang="en-GB" sz="4000" dirty="0">
                <a:solidFill>
                  <a:prstClr val="black"/>
                </a:solidFill>
                <a:latin typeface="Tw Cen MT"/>
              </a:rPr>
              <a:t>Prevalence of smoking in people with Serious Mental Ill health (SMI) is high and is a major contributory factor to reduced life expectancy </a:t>
            </a:r>
          </a:p>
          <a:p>
            <a:pPr marL="571500" lvl="0" indent="-571500" defTabSz="914400">
              <a:spcBef>
                <a:spcPts val="700"/>
              </a:spcBef>
              <a:buClr>
                <a:schemeClr val="accent6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</a:pPr>
            <a:r>
              <a:rPr lang="en-GB" sz="4000" dirty="0">
                <a:solidFill>
                  <a:prstClr val="black"/>
                </a:solidFill>
                <a:latin typeface="Tw Cen MT"/>
              </a:rPr>
              <a:t>Smoking is part of the culture and fabric of MH services however</a:t>
            </a:r>
          </a:p>
          <a:p>
            <a:pPr marL="571500" lvl="0" indent="-571500" defTabSz="914400">
              <a:spcBef>
                <a:spcPts val="700"/>
              </a:spcBef>
              <a:buClr>
                <a:schemeClr val="accent6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</a:pPr>
            <a:r>
              <a:rPr lang="en-GB" sz="4000" dirty="0">
                <a:solidFill>
                  <a:prstClr val="black"/>
                </a:solidFill>
                <a:latin typeface="Tw Cen MT"/>
              </a:rPr>
              <a:t>Since 2007 smoking in internal areas of MH units has been illegal</a:t>
            </a:r>
          </a:p>
          <a:p>
            <a:pPr marL="571500" lvl="0" indent="-571500" defTabSz="914400">
              <a:spcBef>
                <a:spcPts val="700"/>
              </a:spcBef>
              <a:buClr>
                <a:schemeClr val="accent6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</a:pPr>
            <a:r>
              <a:rPr lang="en-GB" sz="4000" dirty="0">
                <a:solidFill>
                  <a:prstClr val="black"/>
                </a:solidFill>
                <a:latin typeface="Tw Cen MT"/>
              </a:rPr>
              <a:t>Many Trusts are now implementing complete no smoking bans</a:t>
            </a:r>
          </a:p>
        </p:txBody>
      </p:sp>
    </p:spTree>
    <p:extLst>
      <p:ext uri="{BB962C8B-B14F-4D97-AF65-F5344CB8AC3E}">
        <p14:creationId xmlns:p14="http://schemas.microsoft.com/office/powerpoint/2010/main" val="2898434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685" y="592032"/>
            <a:ext cx="11694319" cy="1140515"/>
          </a:xfrm>
        </p:spPr>
        <p:txBody>
          <a:bodyPr>
            <a:noAutofit/>
          </a:bodyPr>
          <a:lstStyle/>
          <a:p>
            <a:r>
              <a:rPr lang="en-GB" sz="4800" b="0" dirty="0">
                <a:solidFill>
                  <a:schemeClr val="accent2">
                    <a:lumMod val="75000"/>
                  </a:schemeClr>
                </a:solidFill>
                <a:latin typeface="Tw Cen MT"/>
                <a:cs typeface="+mj-cs"/>
              </a:rPr>
              <a:t>Consequences of smoking for those with SMI</a:t>
            </a:r>
            <a:endParaRPr lang="en-GB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6273" y="2013625"/>
            <a:ext cx="11321715" cy="718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defTabSz="914400">
              <a:spcBef>
                <a:spcPts val="700"/>
              </a:spcBef>
              <a:buClr>
                <a:srgbClr val="7030A0"/>
              </a:buClr>
              <a:buSzPct val="60000"/>
              <a:buFont typeface="Wingdings" panose="05000000000000000000" pitchFamily="2" charset="2"/>
              <a:buChar char="§"/>
            </a:pPr>
            <a:r>
              <a:rPr lang="en-GB" sz="3200" dirty="0">
                <a:solidFill>
                  <a:prstClr val="black"/>
                </a:solidFill>
                <a:latin typeface="Tw Cen MT"/>
              </a:rPr>
              <a:t>Prevalence of smoking 3-4x general population</a:t>
            </a:r>
          </a:p>
          <a:p>
            <a:pPr marL="457200" lvl="0" indent="-457200" defTabSz="914400">
              <a:spcBef>
                <a:spcPts val="700"/>
              </a:spcBef>
              <a:buClr>
                <a:srgbClr val="7030A0"/>
              </a:buClr>
              <a:buSzPct val="60000"/>
              <a:buFont typeface="Wingdings" panose="05000000000000000000" pitchFamily="2" charset="2"/>
              <a:buChar char="§"/>
            </a:pPr>
            <a:r>
              <a:rPr lang="en-GB" sz="3200" dirty="0">
                <a:solidFill>
                  <a:prstClr val="black"/>
                </a:solidFill>
                <a:latin typeface="Tw Cen MT"/>
              </a:rPr>
              <a:t>Poor physical health</a:t>
            </a:r>
          </a:p>
          <a:p>
            <a:pPr marL="457200" lvl="0" indent="-457200" defTabSz="914400">
              <a:spcBef>
                <a:spcPts val="700"/>
              </a:spcBef>
              <a:buClr>
                <a:srgbClr val="7030A0"/>
              </a:buClr>
              <a:buSzPct val="60000"/>
              <a:buFont typeface="Wingdings" panose="05000000000000000000" pitchFamily="2" charset="2"/>
              <a:buChar char="§"/>
            </a:pPr>
            <a:r>
              <a:rPr lang="en-GB" sz="3200" dirty="0">
                <a:solidFill>
                  <a:prstClr val="black"/>
                </a:solidFill>
                <a:latin typeface="Tw Cen MT"/>
              </a:rPr>
              <a:t>Annual health service costs of smoking by adults with mental disorder in UK = £719m (2009/10) (RCP/ </a:t>
            </a:r>
            <a:r>
              <a:rPr lang="en-GB" sz="3200" dirty="0" err="1">
                <a:solidFill>
                  <a:prstClr val="black"/>
                </a:solidFill>
                <a:latin typeface="Tw Cen MT"/>
              </a:rPr>
              <a:t>RCPsych</a:t>
            </a:r>
            <a:r>
              <a:rPr lang="en-GB" sz="3200" dirty="0">
                <a:solidFill>
                  <a:prstClr val="black"/>
                </a:solidFill>
                <a:latin typeface="Tw Cen MT"/>
              </a:rPr>
              <a:t>, 2013)</a:t>
            </a:r>
          </a:p>
          <a:p>
            <a:pPr marL="457200" lvl="0" indent="-457200" defTabSz="914400">
              <a:spcBef>
                <a:spcPts val="700"/>
              </a:spcBef>
              <a:buClr>
                <a:srgbClr val="7030A0"/>
              </a:buClr>
              <a:buSzPct val="60000"/>
              <a:buFont typeface="Wingdings" panose="05000000000000000000" pitchFamily="2" charset="2"/>
              <a:buChar char="§"/>
            </a:pPr>
            <a:r>
              <a:rPr lang="en-GB" sz="3200" dirty="0">
                <a:solidFill>
                  <a:prstClr val="black"/>
                </a:solidFill>
                <a:latin typeface="Tw Cen MT"/>
              </a:rPr>
              <a:t>Early death 20 – 25 years</a:t>
            </a:r>
          </a:p>
          <a:p>
            <a:pPr marL="822960" lvl="1" indent="-457200" defTabSz="914400">
              <a:spcBef>
                <a:spcPts val="550"/>
              </a:spcBef>
              <a:buClr>
                <a:srgbClr val="7030A0"/>
              </a:buClr>
              <a:buSzPct val="70000"/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prstClr val="black"/>
                </a:solidFill>
                <a:latin typeface="Tw Cen MT"/>
              </a:rPr>
              <a:t>Callaghan et al (2014) examined cause of death in 174,277 with a diagnosis of schizophrenia 53%  died from smoking related diseases</a:t>
            </a:r>
          </a:p>
          <a:p>
            <a:pPr marL="457200" lvl="0" indent="-457200" defTabSz="914400">
              <a:spcBef>
                <a:spcPts val="700"/>
              </a:spcBef>
              <a:buClr>
                <a:srgbClr val="7030A0"/>
              </a:buClr>
              <a:buSzPct val="60000"/>
              <a:buFont typeface="Wingdings" panose="05000000000000000000" pitchFamily="2" charset="2"/>
              <a:buChar char="§"/>
            </a:pPr>
            <a:r>
              <a:rPr lang="en-GB" sz="3200" dirty="0">
                <a:solidFill>
                  <a:prstClr val="black"/>
                </a:solidFill>
                <a:latin typeface="Tw Cen MT"/>
              </a:rPr>
              <a:t>Tobacco poverty</a:t>
            </a:r>
          </a:p>
          <a:p>
            <a:pPr marL="822960" lvl="1" indent="-457200" defTabSz="914400">
              <a:spcBef>
                <a:spcPts val="550"/>
              </a:spcBef>
              <a:buClr>
                <a:srgbClr val="7030A0"/>
              </a:buClr>
              <a:buSzPct val="70000"/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prstClr val="black"/>
                </a:solidFill>
                <a:latin typeface="Tw Cen MT"/>
              </a:rPr>
              <a:t>people with SMI g</a:t>
            </a:r>
            <a:r>
              <a:rPr lang="en-GB" altLang="en-US" sz="3200" dirty="0">
                <a:solidFill>
                  <a:prstClr val="black"/>
                </a:solidFill>
                <a:latin typeface="Tw Cen MT"/>
              </a:rPr>
              <a:t>ive back 25-38% of their income to the state based on a 20-30/day habit  </a:t>
            </a:r>
            <a:r>
              <a:rPr lang="en-GB" altLang="en-US" sz="3200" dirty="0" err="1">
                <a:solidFill>
                  <a:srgbClr val="775F55"/>
                </a:solidFill>
                <a:latin typeface="Tw Cen MT"/>
              </a:rPr>
              <a:t>McCreadie</a:t>
            </a:r>
            <a:r>
              <a:rPr lang="en-GB" altLang="en-US" sz="3200" dirty="0">
                <a:solidFill>
                  <a:srgbClr val="775F55"/>
                </a:solidFill>
                <a:latin typeface="Tw Cen MT"/>
              </a:rPr>
              <a:t> &amp; Kelly (2000)</a:t>
            </a:r>
          </a:p>
          <a:p>
            <a:pPr marL="457200" lvl="0" indent="-457200" defTabSz="914400">
              <a:spcBef>
                <a:spcPts val="700"/>
              </a:spcBef>
              <a:buClr>
                <a:srgbClr val="7030A0"/>
              </a:buClr>
              <a:buSzPct val="60000"/>
              <a:buFont typeface="Wingdings" panose="05000000000000000000" pitchFamily="2" charset="2"/>
              <a:buChar char="§"/>
            </a:pPr>
            <a:r>
              <a:rPr lang="en-GB" sz="3200" dirty="0">
                <a:solidFill>
                  <a:prstClr val="black"/>
                </a:solidFill>
                <a:latin typeface="Tw Cen MT"/>
              </a:rPr>
              <a:t>Increasing health inequalities</a:t>
            </a:r>
          </a:p>
          <a:p>
            <a:pPr marL="457200" lvl="0" indent="-457200" defTabSz="914400">
              <a:spcBef>
                <a:spcPts val="700"/>
              </a:spcBef>
              <a:buClr>
                <a:srgbClr val="7030A0"/>
              </a:buClr>
              <a:buSzPct val="60000"/>
              <a:buFont typeface="Wingdings" panose="05000000000000000000" pitchFamily="2" charset="2"/>
              <a:buChar char="§"/>
            </a:pPr>
            <a:r>
              <a:rPr lang="en-GB" sz="3200" dirty="0">
                <a:solidFill>
                  <a:prstClr val="black"/>
                </a:solidFill>
                <a:latin typeface="Tw Cen MT"/>
              </a:rPr>
              <a:t>Stigma</a:t>
            </a:r>
          </a:p>
        </p:txBody>
      </p:sp>
    </p:spTree>
    <p:extLst>
      <p:ext uri="{BB962C8B-B14F-4D97-AF65-F5344CB8AC3E}">
        <p14:creationId xmlns:p14="http://schemas.microsoft.com/office/powerpoint/2010/main" val="773335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685" y="3744306"/>
            <a:ext cx="11694319" cy="1626129"/>
          </a:xfrm>
        </p:spPr>
        <p:txBody>
          <a:bodyPr>
            <a:noAutofit/>
          </a:bodyPr>
          <a:lstStyle/>
          <a:p>
            <a:pPr algn="ctr"/>
            <a:r>
              <a:rPr lang="en-GB" sz="6000" dirty="0">
                <a:latin typeface="Kalinga" panose="020B0502040204020203" pitchFamily="34" charset="0"/>
                <a:cs typeface="Kalinga" panose="020B0502040204020203" pitchFamily="34" charset="0"/>
              </a:rPr>
              <a:t>Smoking is the single most important modifiable risk factor in SMI</a:t>
            </a:r>
          </a:p>
        </p:txBody>
      </p:sp>
    </p:spTree>
    <p:extLst>
      <p:ext uri="{BB962C8B-B14F-4D97-AF65-F5344CB8AC3E}">
        <p14:creationId xmlns:p14="http://schemas.microsoft.com/office/powerpoint/2010/main" val="1535575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621" y="387495"/>
            <a:ext cx="11694319" cy="1224737"/>
          </a:xfrm>
        </p:spPr>
        <p:txBody>
          <a:bodyPr>
            <a:normAutofit/>
          </a:bodyPr>
          <a:lstStyle/>
          <a:p>
            <a:r>
              <a:rPr lang="en-GB" sz="6600" dirty="0">
                <a:solidFill>
                  <a:schemeClr val="accent2">
                    <a:lumMod val="75000"/>
                  </a:schemeClr>
                </a:solidFill>
                <a:latin typeface="Tw Cen MT"/>
                <a:cs typeface="+mj-cs"/>
              </a:rPr>
              <a:t>SCIMITAR programme aims</a:t>
            </a:r>
            <a:endParaRPr lang="en-GB" sz="6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18146" y="1857214"/>
            <a:ext cx="11309686" cy="7345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Bef>
                <a:spcPts val="700"/>
              </a:spcBef>
              <a:buClr>
                <a:srgbClr val="DD8047"/>
              </a:buClr>
              <a:buSzPct val="60000"/>
            </a:pPr>
            <a:r>
              <a:rPr lang="en-GB" sz="3200" b="1" dirty="0">
                <a:solidFill>
                  <a:prstClr val="black"/>
                </a:solidFill>
                <a:latin typeface="Tw Cen MT"/>
              </a:rPr>
              <a:t>1.  </a:t>
            </a:r>
            <a:r>
              <a:rPr lang="en-GB" sz="3200" dirty="0">
                <a:solidFill>
                  <a:prstClr val="black"/>
                </a:solidFill>
                <a:latin typeface="Tw Cen MT"/>
              </a:rPr>
              <a:t>To develop a bespoke smoking cessation (BSC) intervention; based upon evidence-supported treatments for people with Severe Mental Illness (SMI).</a:t>
            </a:r>
          </a:p>
          <a:p>
            <a:pPr lvl="0" defTabSz="914400">
              <a:spcBef>
                <a:spcPts val="700"/>
              </a:spcBef>
              <a:buClr>
                <a:srgbClr val="DD8047"/>
              </a:buClr>
              <a:buSzPct val="60000"/>
            </a:pPr>
            <a:r>
              <a:rPr lang="en-GB" sz="3200" b="1" dirty="0">
                <a:solidFill>
                  <a:prstClr val="black"/>
                </a:solidFill>
                <a:latin typeface="Tw Cen MT"/>
              </a:rPr>
              <a:t>2.  </a:t>
            </a:r>
            <a:r>
              <a:rPr lang="en-GB" sz="3200" dirty="0">
                <a:solidFill>
                  <a:prstClr val="black"/>
                </a:solidFill>
                <a:latin typeface="Tw Cen MT"/>
              </a:rPr>
              <a:t>To establish the acceptability and uptake of this BSC intervention by people with SMI in primary care and specialist mental health services.</a:t>
            </a:r>
          </a:p>
          <a:p>
            <a:pPr lvl="0" defTabSz="914400">
              <a:spcBef>
                <a:spcPts val="700"/>
              </a:spcBef>
              <a:buClr>
                <a:srgbClr val="DD8047"/>
              </a:buClr>
              <a:buSzPct val="60000"/>
            </a:pPr>
            <a:r>
              <a:rPr lang="en-GB" sz="3200" b="1" dirty="0">
                <a:solidFill>
                  <a:prstClr val="black"/>
                </a:solidFill>
                <a:latin typeface="Tw Cen MT"/>
              </a:rPr>
              <a:t>3.  </a:t>
            </a:r>
            <a:r>
              <a:rPr lang="en-GB" sz="3200" dirty="0">
                <a:solidFill>
                  <a:prstClr val="black"/>
                </a:solidFill>
                <a:latin typeface="Tw Cen MT"/>
              </a:rPr>
              <a:t>To test the feasibility of recruitment and follow up in a pilot trial of a BSC intervention amongst patients with SMI.</a:t>
            </a:r>
          </a:p>
          <a:p>
            <a:pPr lvl="0" defTabSz="914400">
              <a:spcBef>
                <a:spcPts val="700"/>
              </a:spcBef>
              <a:buClr>
                <a:srgbClr val="DD8047"/>
              </a:buClr>
              <a:buSzPct val="60000"/>
            </a:pPr>
            <a:r>
              <a:rPr lang="en-GB" sz="3200" b="1" dirty="0">
                <a:solidFill>
                  <a:prstClr val="black"/>
                </a:solidFill>
                <a:latin typeface="Tw Cen MT"/>
              </a:rPr>
              <a:t>4.  </a:t>
            </a:r>
            <a:r>
              <a:rPr lang="en-GB" sz="3200" dirty="0">
                <a:solidFill>
                  <a:prstClr val="black"/>
                </a:solidFill>
                <a:latin typeface="Tw Cen MT"/>
              </a:rPr>
              <a:t>To establish the clinical effectiveness of a BSC intervention in comparison to existing NHS smoking cessation services delivered under ‘usual care’, in terms of smoking cessation at 12 months </a:t>
            </a:r>
          </a:p>
          <a:p>
            <a:pPr lvl="0" defTabSz="914400">
              <a:spcBef>
                <a:spcPts val="700"/>
              </a:spcBef>
              <a:buClr>
                <a:srgbClr val="DD8047"/>
              </a:buClr>
              <a:buSzPct val="60000"/>
            </a:pPr>
            <a:r>
              <a:rPr lang="en-GB" sz="3200" b="1" dirty="0">
                <a:solidFill>
                  <a:prstClr val="black"/>
                </a:solidFill>
                <a:latin typeface="Tw Cen MT"/>
              </a:rPr>
              <a:t>5.</a:t>
            </a:r>
            <a:r>
              <a:rPr lang="en-GB" sz="3200" dirty="0">
                <a:solidFill>
                  <a:prstClr val="black"/>
                </a:solidFill>
                <a:latin typeface="Tw Cen MT"/>
              </a:rPr>
              <a:t>  To establish the cost effectiveness of a BSC intervention in comparison to existing NHS smoking cessation services delivered under ‘usual care’</a:t>
            </a:r>
          </a:p>
        </p:txBody>
      </p:sp>
    </p:spTree>
    <p:extLst>
      <p:ext uri="{BB962C8B-B14F-4D97-AF65-F5344CB8AC3E}">
        <p14:creationId xmlns:p14="http://schemas.microsoft.com/office/powerpoint/2010/main" val="4158449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685" y="339370"/>
            <a:ext cx="11694319" cy="1626129"/>
          </a:xfrm>
        </p:spPr>
        <p:txBody>
          <a:bodyPr/>
          <a:lstStyle/>
          <a:p>
            <a:r>
              <a:rPr lang="en-GB" dirty="0"/>
              <a:t>Who took part?</a:t>
            </a:r>
          </a:p>
        </p:txBody>
      </p:sp>
      <p:sp>
        <p:nvSpPr>
          <p:cNvPr id="5" name="Rectangle 4"/>
          <p:cNvSpPr/>
          <p:nvPr/>
        </p:nvSpPr>
        <p:spPr>
          <a:xfrm>
            <a:off x="877804" y="2577796"/>
            <a:ext cx="11286122" cy="3070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>
              <a:spcBef>
                <a:spcPts val="700"/>
              </a:spcBef>
              <a:buClr>
                <a:schemeClr val="bg2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</a:pPr>
            <a:r>
              <a:rPr lang="en-GB" sz="4400" dirty="0">
                <a:solidFill>
                  <a:prstClr val="black"/>
                </a:solidFill>
                <a:latin typeface="Tw Cen MT"/>
              </a:rPr>
              <a:t>97 People with SMI</a:t>
            </a:r>
          </a:p>
          <a:p>
            <a:pPr marL="571500" lvl="0" indent="-571500" defTabSz="914400">
              <a:spcBef>
                <a:spcPts val="700"/>
              </a:spcBef>
              <a:buClr>
                <a:schemeClr val="bg2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</a:pPr>
            <a:r>
              <a:rPr lang="en-GB" sz="4400" dirty="0">
                <a:solidFill>
                  <a:prstClr val="black"/>
                </a:solidFill>
                <a:latin typeface="Tw Cen MT"/>
              </a:rPr>
              <a:t>Long history of smoking – 27 years</a:t>
            </a:r>
          </a:p>
          <a:p>
            <a:pPr marL="571500" lvl="0" indent="-571500" defTabSz="914400">
              <a:spcBef>
                <a:spcPts val="700"/>
              </a:spcBef>
              <a:buClr>
                <a:schemeClr val="bg2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</a:pPr>
            <a:r>
              <a:rPr lang="en-GB" sz="4400" dirty="0">
                <a:solidFill>
                  <a:prstClr val="black"/>
                </a:solidFill>
                <a:latin typeface="Tw Cen MT"/>
              </a:rPr>
              <a:t>Heavy smokers – 25/day (range 5-60)</a:t>
            </a:r>
          </a:p>
          <a:p>
            <a:pPr marL="571500" lvl="0" indent="-571500" defTabSz="914400">
              <a:spcBef>
                <a:spcPts val="700"/>
              </a:spcBef>
              <a:buClr>
                <a:schemeClr val="bg2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</a:pPr>
            <a:r>
              <a:rPr lang="en-GB" sz="4400" dirty="0">
                <a:solidFill>
                  <a:prstClr val="black"/>
                </a:solidFill>
                <a:latin typeface="Tw Cen MT"/>
              </a:rPr>
              <a:t>Overweight BMI - 29</a:t>
            </a:r>
          </a:p>
        </p:txBody>
      </p:sp>
    </p:spTree>
    <p:extLst>
      <p:ext uri="{BB962C8B-B14F-4D97-AF65-F5344CB8AC3E}">
        <p14:creationId xmlns:p14="http://schemas.microsoft.com/office/powerpoint/2010/main" val="2618687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191" y="772506"/>
            <a:ext cx="11694319" cy="1626129"/>
          </a:xfrm>
        </p:spPr>
        <p:txBody>
          <a:bodyPr>
            <a:normAutofit/>
          </a:bodyPr>
          <a:lstStyle/>
          <a:p>
            <a:r>
              <a:rPr lang="en-GB" sz="5400" dirty="0">
                <a:solidFill>
                  <a:schemeClr val="accent6">
                    <a:lumMod val="75000"/>
                  </a:schemeClr>
                </a:solidFill>
              </a:rPr>
              <a:t>Why do people smoke? </a:t>
            </a:r>
            <a:endParaRPr lang="en-U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42189" y="2555829"/>
            <a:ext cx="11454083" cy="6194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>
              <a:spcBef>
                <a:spcPts val="700"/>
              </a:spcBef>
              <a:buClr>
                <a:schemeClr val="accent6">
                  <a:lumMod val="75000"/>
                </a:schemeClr>
              </a:buClr>
              <a:buSzPct val="60000"/>
              <a:buFont typeface="Wingdings" panose="05000000000000000000" pitchFamily="2" charset="2"/>
              <a:buChar char="q"/>
            </a:pPr>
            <a:r>
              <a:rPr lang="en-GB" sz="4400" dirty="0">
                <a:solidFill>
                  <a:prstClr val="black"/>
                </a:solidFill>
                <a:latin typeface="Tw Cen MT"/>
              </a:rPr>
              <a:t>In the general population the most commonly reported motives for smoking were enjoying smoking and stress relief (</a:t>
            </a:r>
            <a:r>
              <a:rPr lang="en-GB" sz="4400" dirty="0" err="1">
                <a:solidFill>
                  <a:prstClr val="black"/>
                </a:solidFill>
                <a:latin typeface="Tw Cen MT"/>
              </a:rPr>
              <a:t>Fidler</a:t>
            </a:r>
            <a:r>
              <a:rPr lang="en-GB" sz="4400" dirty="0">
                <a:solidFill>
                  <a:prstClr val="black"/>
                </a:solidFill>
                <a:latin typeface="Tw Cen MT"/>
              </a:rPr>
              <a:t> &amp; West 2009)</a:t>
            </a:r>
          </a:p>
          <a:p>
            <a:pPr marL="342900" lvl="0" indent="-342900" defTabSz="914400">
              <a:spcBef>
                <a:spcPts val="700"/>
              </a:spcBef>
              <a:buClr>
                <a:schemeClr val="accent6">
                  <a:lumMod val="75000"/>
                </a:schemeClr>
              </a:buClr>
              <a:buSzPct val="60000"/>
              <a:buFont typeface="Wingdings" panose="05000000000000000000" pitchFamily="2" charset="2"/>
              <a:buChar char="q"/>
            </a:pPr>
            <a:endParaRPr lang="en-GB" sz="2000" dirty="0">
              <a:solidFill>
                <a:prstClr val="black"/>
              </a:solidFill>
              <a:latin typeface="Tw Cen MT"/>
            </a:endParaRPr>
          </a:p>
          <a:p>
            <a:pPr marL="571500" lvl="0" indent="-571500" defTabSz="914400">
              <a:spcBef>
                <a:spcPts val="700"/>
              </a:spcBef>
              <a:buClr>
                <a:schemeClr val="accent6">
                  <a:lumMod val="75000"/>
                </a:schemeClr>
              </a:buClr>
              <a:buSzPct val="60000"/>
              <a:buFont typeface="Wingdings" panose="05000000000000000000" pitchFamily="2" charset="2"/>
              <a:buChar char="q"/>
            </a:pPr>
            <a:r>
              <a:rPr lang="en-GB" sz="4400" dirty="0">
                <a:solidFill>
                  <a:prstClr val="black"/>
                </a:solidFill>
                <a:latin typeface="Tw Cen MT"/>
              </a:rPr>
              <a:t>In the SCIMITAR pilot study the three most commonly reported reasons were:</a:t>
            </a:r>
          </a:p>
          <a:p>
            <a:pPr marL="320040" lvl="0" indent="-320040" defTabSz="914400">
              <a:spcBef>
                <a:spcPts val="700"/>
              </a:spcBef>
              <a:buClr>
                <a:srgbClr val="DD8047"/>
              </a:buClr>
              <a:buSzPct val="60000"/>
              <a:buFont typeface="Wingdings"/>
              <a:buChar char=""/>
            </a:pPr>
            <a:endParaRPr lang="en-GB" sz="800" dirty="0">
              <a:solidFill>
                <a:prstClr val="black"/>
              </a:solidFill>
              <a:latin typeface="Tw Cen MT"/>
            </a:endParaRPr>
          </a:p>
          <a:p>
            <a:pPr marL="640080" lvl="1" indent="-274320" defTabSz="914400">
              <a:spcBef>
                <a:spcPts val="550"/>
              </a:spcBef>
              <a:buClr>
                <a:schemeClr val="accent1">
                  <a:lumMod val="75000"/>
                </a:schemeClr>
              </a:buClr>
              <a:buSzPct val="70000"/>
              <a:buFont typeface="Wingdings 2"/>
              <a:buChar char=""/>
            </a:pPr>
            <a:r>
              <a:rPr lang="en-GB" sz="3600" dirty="0">
                <a:solidFill>
                  <a:prstClr val="black"/>
                </a:solidFill>
                <a:latin typeface="Tw Cen MT"/>
              </a:rPr>
              <a:t> ‘It helps me to cope with stress’(94%)</a:t>
            </a:r>
          </a:p>
          <a:p>
            <a:pPr marL="640080" lvl="1" indent="-274320" defTabSz="914400">
              <a:spcBef>
                <a:spcPts val="550"/>
              </a:spcBef>
              <a:buClr>
                <a:schemeClr val="accent1">
                  <a:lumMod val="75000"/>
                </a:schemeClr>
              </a:buClr>
              <a:buSzPct val="70000"/>
              <a:buFont typeface="Wingdings 2"/>
              <a:buChar char=""/>
            </a:pPr>
            <a:r>
              <a:rPr lang="en-GB" sz="3600" dirty="0">
                <a:solidFill>
                  <a:prstClr val="black"/>
                </a:solidFill>
                <a:latin typeface="Tw Cen MT"/>
              </a:rPr>
              <a:t> ‘it helps me to relax’ (91%) and </a:t>
            </a:r>
          </a:p>
          <a:p>
            <a:pPr marL="640080" lvl="1" indent="-274320" defTabSz="914400">
              <a:spcBef>
                <a:spcPts val="550"/>
              </a:spcBef>
              <a:buClr>
                <a:schemeClr val="accent1">
                  <a:lumMod val="75000"/>
                </a:schemeClr>
              </a:buClr>
              <a:buSzPct val="70000"/>
              <a:buFont typeface="Wingdings 2"/>
              <a:buChar char=""/>
            </a:pPr>
            <a:r>
              <a:rPr lang="en-GB" sz="3600" dirty="0">
                <a:solidFill>
                  <a:prstClr val="black"/>
                </a:solidFill>
                <a:latin typeface="Tw Cen MT"/>
              </a:rPr>
              <a:t> ‘it is something to do when I am bored’ (86%)</a:t>
            </a:r>
          </a:p>
        </p:txBody>
      </p:sp>
    </p:spTree>
    <p:extLst>
      <p:ext uri="{BB962C8B-B14F-4D97-AF65-F5344CB8AC3E}">
        <p14:creationId xmlns:p14="http://schemas.microsoft.com/office/powerpoint/2010/main" val="3101140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432" y="291244"/>
            <a:ext cx="11694319" cy="1626129"/>
          </a:xfrm>
        </p:spPr>
        <p:txBody>
          <a:bodyPr>
            <a:normAutofit fontScale="90000"/>
          </a:bodyPr>
          <a:lstStyle/>
          <a:p>
            <a:r>
              <a:rPr lang="en-GB" dirty="0"/>
              <a:t>Why did they want to quit? </a:t>
            </a:r>
          </a:p>
        </p:txBody>
      </p:sp>
      <p:sp>
        <p:nvSpPr>
          <p:cNvPr id="6" name="Rectangle 5"/>
          <p:cNvSpPr/>
          <p:nvPr/>
        </p:nvSpPr>
        <p:spPr>
          <a:xfrm>
            <a:off x="806116" y="2492387"/>
            <a:ext cx="10732168" cy="562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>
              <a:spcBef>
                <a:spcPts val="700"/>
              </a:spcBef>
              <a:buClr>
                <a:schemeClr val="accent4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</a:pPr>
            <a:r>
              <a:rPr lang="en-GB" sz="4000" dirty="0">
                <a:solidFill>
                  <a:prstClr val="black"/>
                </a:solidFill>
                <a:latin typeface="Tw Cen MT"/>
              </a:rPr>
              <a:t>97% of participants said they wanted to give up because smoking was bad for their health compared to 83% in the general population</a:t>
            </a:r>
          </a:p>
          <a:p>
            <a:pPr marL="320040" lvl="0" indent="-320040" defTabSz="914400">
              <a:spcBef>
                <a:spcPts val="700"/>
              </a:spcBef>
              <a:buClr>
                <a:schemeClr val="accent4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</a:pPr>
            <a:endParaRPr lang="en-GB" sz="800" dirty="0">
              <a:solidFill>
                <a:prstClr val="black"/>
              </a:solidFill>
              <a:latin typeface="Tw Cen MT"/>
            </a:endParaRPr>
          </a:p>
          <a:p>
            <a:pPr marL="571500" lvl="0" indent="-571500" defTabSz="914400">
              <a:spcBef>
                <a:spcPts val="700"/>
              </a:spcBef>
              <a:buClr>
                <a:schemeClr val="accent4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</a:pPr>
            <a:r>
              <a:rPr lang="en-GB" sz="4000" dirty="0">
                <a:solidFill>
                  <a:prstClr val="black"/>
                </a:solidFill>
                <a:latin typeface="Tw Cen MT"/>
              </a:rPr>
              <a:t>83% of SCIMITAR participants cited the expense of smoking as being an important reason for giving up compared to only 31% of the general population </a:t>
            </a:r>
          </a:p>
          <a:p>
            <a:pPr marL="320040" lvl="0" indent="-320040" defTabSz="914400">
              <a:spcBef>
                <a:spcPts val="700"/>
              </a:spcBef>
              <a:buClr>
                <a:schemeClr val="accent4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</a:pPr>
            <a:endParaRPr lang="en-GB" sz="800" dirty="0">
              <a:solidFill>
                <a:prstClr val="black"/>
              </a:solidFill>
              <a:latin typeface="Tw Cen MT"/>
            </a:endParaRPr>
          </a:p>
          <a:p>
            <a:pPr marL="571500" lvl="0" indent="-571500" defTabSz="914400">
              <a:spcBef>
                <a:spcPts val="700"/>
              </a:spcBef>
              <a:buClr>
                <a:schemeClr val="accent4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</a:pPr>
            <a:r>
              <a:rPr lang="en-GB" sz="4000" dirty="0">
                <a:solidFill>
                  <a:prstClr val="black"/>
                </a:solidFill>
                <a:latin typeface="Tw Cen MT"/>
              </a:rPr>
              <a:t>Only 13% were in paid employment</a:t>
            </a:r>
          </a:p>
        </p:txBody>
      </p:sp>
    </p:spTree>
    <p:extLst>
      <p:ext uri="{BB962C8B-B14F-4D97-AF65-F5344CB8AC3E}">
        <p14:creationId xmlns:p14="http://schemas.microsoft.com/office/powerpoint/2010/main" val="17812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685" y="363432"/>
            <a:ext cx="11694319" cy="1626129"/>
          </a:xfrm>
        </p:spPr>
        <p:txBody>
          <a:bodyPr>
            <a:normAutofit/>
          </a:bodyPr>
          <a:lstStyle/>
          <a:p>
            <a:r>
              <a:rPr lang="en-GB" sz="6600" dirty="0"/>
              <a:t>Past history of quit attempts</a:t>
            </a:r>
          </a:p>
        </p:txBody>
      </p:sp>
      <p:sp>
        <p:nvSpPr>
          <p:cNvPr id="5" name="Rectangle 4"/>
          <p:cNvSpPr/>
          <p:nvPr/>
        </p:nvSpPr>
        <p:spPr>
          <a:xfrm>
            <a:off x="770021" y="2346261"/>
            <a:ext cx="11309684" cy="5006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lvl="0" indent="-320040" defTabSz="914400">
              <a:spcBef>
                <a:spcPts val="700"/>
              </a:spcBef>
              <a:buClr>
                <a:schemeClr val="accent3">
                  <a:lumMod val="75000"/>
                </a:schemeClr>
              </a:buClr>
              <a:buSzPct val="60000"/>
              <a:buFont typeface="Wingdings"/>
              <a:buChar char=""/>
            </a:pPr>
            <a:r>
              <a:rPr lang="en-GB" sz="4000" dirty="0">
                <a:solidFill>
                  <a:prstClr val="black"/>
                </a:solidFill>
                <a:latin typeface="Tw Cen MT"/>
              </a:rPr>
              <a:t> 97% of the participants had attempted to quit at least once in the past </a:t>
            </a:r>
          </a:p>
          <a:p>
            <a:pPr marL="320040" lvl="0" indent="-320040" defTabSz="914400">
              <a:spcBef>
                <a:spcPts val="700"/>
              </a:spcBef>
              <a:buClr>
                <a:schemeClr val="accent3">
                  <a:lumMod val="75000"/>
                </a:schemeClr>
              </a:buClr>
              <a:buSzPct val="60000"/>
              <a:buFont typeface="Wingdings"/>
              <a:buChar char=""/>
            </a:pPr>
            <a:endParaRPr lang="en-GB" sz="800" dirty="0">
              <a:solidFill>
                <a:prstClr val="black"/>
              </a:solidFill>
              <a:latin typeface="Tw Cen MT"/>
            </a:endParaRPr>
          </a:p>
          <a:p>
            <a:pPr marL="320040" lvl="0" indent="-320040" defTabSz="914400">
              <a:spcBef>
                <a:spcPts val="700"/>
              </a:spcBef>
              <a:buClr>
                <a:schemeClr val="accent3">
                  <a:lumMod val="75000"/>
                </a:schemeClr>
              </a:buClr>
              <a:buSzPct val="60000"/>
              <a:buFont typeface="Wingdings"/>
              <a:buChar char=""/>
            </a:pPr>
            <a:r>
              <a:rPr lang="en-GB" sz="4000" dirty="0">
                <a:solidFill>
                  <a:prstClr val="black"/>
                </a:solidFill>
                <a:latin typeface="Tw Cen MT"/>
              </a:rPr>
              <a:t> The mean number recent quit attempt was six. The mean length of the most recent quit attempt was 23 days with a range from 0 to 180 days. </a:t>
            </a:r>
          </a:p>
          <a:p>
            <a:pPr marL="320040" lvl="0" indent="-320040" defTabSz="914400">
              <a:spcBef>
                <a:spcPts val="700"/>
              </a:spcBef>
              <a:buClr>
                <a:schemeClr val="accent3">
                  <a:lumMod val="75000"/>
                </a:schemeClr>
              </a:buClr>
              <a:buSzPct val="60000"/>
              <a:buFont typeface="Wingdings"/>
              <a:buChar char=""/>
            </a:pPr>
            <a:endParaRPr lang="en-GB" sz="800" dirty="0">
              <a:solidFill>
                <a:prstClr val="black"/>
              </a:solidFill>
              <a:latin typeface="Tw Cen MT"/>
            </a:endParaRPr>
          </a:p>
          <a:p>
            <a:pPr marL="320040" lvl="0" indent="-320040" defTabSz="914400">
              <a:spcBef>
                <a:spcPts val="700"/>
              </a:spcBef>
              <a:buClr>
                <a:schemeClr val="accent3">
                  <a:lumMod val="75000"/>
                </a:schemeClr>
              </a:buClr>
              <a:buSzPct val="60000"/>
              <a:buFont typeface="Wingdings"/>
              <a:buChar char=""/>
            </a:pPr>
            <a:r>
              <a:rPr lang="en-GB" sz="4000" dirty="0">
                <a:solidFill>
                  <a:prstClr val="black"/>
                </a:solidFill>
                <a:latin typeface="Tw Cen MT"/>
              </a:rPr>
              <a:t> 70% of all quit attempts had been made by going ‘cold turkey’ and with no additional support</a:t>
            </a:r>
          </a:p>
        </p:txBody>
      </p:sp>
    </p:spTree>
    <p:extLst>
      <p:ext uri="{BB962C8B-B14F-4D97-AF65-F5344CB8AC3E}">
        <p14:creationId xmlns:p14="http://schemas.microsoft.com/office/powerpoint/2010/main" val="3870557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464" y="604065"/>
            <a:ext cx="11694319" cy="1626129"/>
          </a:xfrm>
        </p:spPr>
        <p:txBody>
          <a:bodyPr/>
          <a:lstStyle/>
          <a:p>
            <a:r>
              <a:rPr lang="en-GB" dirty="0"/>
              <a:t>SCIMITAR+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65464" y="2598820"/>
            <a:ext cx="11166268" cy="4495800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  <a:tabLst/>
              <a:defRPr/>
            </a:pPr>
            <a:r>
              <a:rPr lang="en-GB" sz="4400" dirty="0">
                <a:solidFill>
                  <a:sysClr val="windowText" lastClr="000000"/>
                </a:solidFill>
                <a:latin typeface="Tw Cen MT"/>
              </a:rPr>
              <a:t> Recruitment commenced October 2015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 23 sites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 Recruiting in primary and secondary</a:t>
            </a:r>
            <a:r>
              <a:rPr kumimoji="0" lang="en-GB" sz="44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 care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  <a:tabLst/>
              <a:defRPr/>
            </a:pPr>
            <a:r>
              <a:rPr lang="en-GB" sz="4400" dirty="0">
                <a:solidFill>
                  <a:sysClr val="windowText" lastClr="000000"/>
                </a:solidFill>
                <a:latin typeface="Tw Cen MT"/>
              </a:rPr>
              <a:t> Target recruitment of 400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  <a:tabLst/>
              <a:defRPr/>
            </a:pPr>
            <a:r>
              <a:rPr lang="en-GB" sz="4400" dirty="0">
                <a:solidFill>
                  <a:sysClr val="windowText" lastClr="000000"/>
                </a:solidFill>
                <a:latin typeface="Tw Cen MT"/>
              </a:rPr>
              <a:t> Recruitment closed December 2016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44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lang="en-GB" sz="4400" dirty="0">
                <a:solidFill>
                  <a:sysClr val="windowText" lastClr="000000"/>
                </a:solidFill>
                <a:latin typeface="Tw Cen MT"/>
              </a:rPr>
              <a:t>526 people recruited</a:t>
            </a:r>
            <a:endParaRPr kumimoji="0" lang="en-GB" sz="4400" b="0" i="0" u="none" strike="noStrike" kern="1200" cap="none" spc="0" normalizeH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60000"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"/>
              <a:tabLst/>
              <a:defRPr/>
            </a:pPr>
            <a:endParaRPr kumimoji="0" lang="en-GB" sz="29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2985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685" y="413894"/>
            <a:ext cx="11694319" cy="1626129"/>
          </a:xfrm>
        </p:spPr>
        <p:txBody>
          <a:bodyPr>
            <a:normAutofit/>
          </a:bodyPr>
          <a:lstStyle/>
          <a:p>
            <a:r>
              <a:rPr lang="en-GB" sz="6000" dirty="0"/>
              <a:t>SCIMITAR+ recruitment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7053639"/>
              </p:ext>
            </p:extLst>
          </p:nvPr>
        </p:nvGraphicFramePr>
        <p:xfrm>
          <a:off x="1269242" y="2210937"/>
          <a:ext cx="10358651" cy="6018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5296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685" y="423591"/>
            <a:ext cx="11694319" cy="1626129"/>
          </a:xfrm>
        </p:spPr>
        <p:txBody>
          <a:bodyPr>
            <a:noAutofit/>
          </a:bodyPr>
          <a:lstStyle/>
          <a:p>
            <a:r>
              <a:rPr lang="en-GB" sz="5400" dirty="0"/>
              <a:t>Bespoke Smoking Cessation – the SCIMITAR model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972271" y="3514697"/>
            <a:ext cx="2643206" cy="2257498"/>
            <a:chOff x="214282" y="2571744"/>
            <a:chExt cx="2643206" cy="2257498"/>
          </a:xfrm>
        </p:grpSpPr>
        <p:sp>
          <p:nvSpPr>
            <p:cNvPr id="5" name="TextBox 4"/>
            <p:cNvSpPr txBox="1"/>
            <p:nvPr/>
          </p:nvSpPr>
          <p:spPr>
            <a:xfrm>
              <a:off x="214282" y="2571744"/>
              <a:ext cx="2643206" cy="70788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GB" sz="2000" b="1" dirty="0" err="1"/>
                <a:t>CPN</a:t>
              </a:r>
              <a:r>
                <a:rPr lang="en-GB" sz="2000" b="1" dirty="0"/>
                <a:t> with L2 smoking cessation training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14282" y="3643314"/>
              <a:ext cx="2643206" cy="40011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GB" sz="2000" b="1" dirty="0"/>
                <a:t>GP or Practice Nurse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4282" y="4429132"/>
              <a:ext cx="2643206" cy="40011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GB" sz="2000" b="1" dirty="0"/>
                <a:t>Psychiatrist</a:t>
              </a:r>
            </a:p>
          </p:txBody>
        </p:sp>
      </p:grpSp>
      <p:sp>
        <p:nvSpPr>
          <p:cNvPr id="8" name="Right Arrow 7"/>
          <p:cNvSpPr/>
          <p:nvPr/>
        </p:nvSpPr>
        <p:spPr>
          <a:xfrm>
            <a:off x="4178708" y="3478978"/>
            <a:ext cx="928694" cy="22145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4" descr="http://www.chss.org.uk/chest/images/main/nicoret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92101" y="3092231"/>
            <a:ext cx="2149895" cy="2376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956007" y="5606024"/>
            <a:ext cx="2222085" cy="89255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Behavioural support</a:t>
            </a:r>
          </a:p>
        </p:txBody>
      </p:sp>
      <p:sp>
        <p:nvSpPr>
          <p:cNvPr id="11" name="Up Arrow 10"/>
          <p:cNvSpPr/>
          <p:nvPr/>
        </p:nvSpPr>
        <p:spPr>
          <a:xfrm rot="5400000">
            <a:off x="8389025" y="4086201"/>
            <a:ext cx="1714512" cy="10001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2" descr="smoking-a-z-comp.jpg"/>
          <p:cNvPicPr>
            <a:picLocks noChangeAspect="1" noChangeArrowheads="1"/>
          </p:cNvPicPr>
          <p:nvPr/>
        </p:nvPicPr>
        <p:blipFill>
          <a:blip r:embed="rId3"/>
          <a:srcRect l="22857" r="8571"/>
          <a:stretch>
            <a:fillRect/>
          </a:stretch>
        </p:blipFill>
        <p:spPr bwMode="auto">
          <a:xfrm>
            <a:off x="10384020" y="2698258"/>
            <a:ext cx="1714512" cy="1524325"/>
          </a:xfrm>
          <a:prstGeom prst="rect">
            <a:avLst/>
          </a:prstGeom>
          <a:noFill/>
        </p:spPr>
      </p:pic>
      <p:sp>
        <p:nvSpPr>
          <p:cNvPr id="13" name="Striped Right Arrow 12"/>
          <p:cNvSpPr/>
          <p:nvPr/>
        </p:nvSpPr>
        <p:spPr>
          <a:xfrm rot="5400000">
            <a:off x="10419739" y="4979176"/>
            <a:ext cx="1643074" cy="785818"/>
          </a:xfrm>
          <a:prstGeom prst="strip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6" descr="http://www.tclw.das.ohio.gov/Portals/0/Broken%20cigarett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41144" y="6567747"/>
            <a:ext cx="2000264" cy="1500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49496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503" y="632258"/>
            <a:ext cx="11694319" cy="1626129"/>
          </a:xfrm>
        </p:spPr>
        <p:txBody>
          <a:bodyPr>
            <a:normAutofit/>
          </a:bodyPr>
          <a:lstStyle/>
          <a:p>
            <a:r>
              <a:rPr lang="en-GB" sz="7200" dirty="0"/>
              <a:t>Tailored approach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399" y="2593075"/>
            <a:ext cx="10549719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4000" dirty="0"/>
              <a:t>Flexibility on quit date</a:t>
            </a:r>
          </a:p>
          <a:p>
            <a:pPr marL="1107201" lvl="1" indent="-457200">
              <a:buFont typeface="Arial" panose="020B0604020202020204" pitchFamily="34" charset="0"/>
              <a:buChar char="•"/>
            </a:pPr>
            <a:r>
              <a:rPr lang="en-GB" sz="4000" dirty="0"/>
              <a:t>Abrupt quit</a:t>
            </a:r>
          </a:p>
          <a:p>
            <a:pPr marL="1107201" lvl="1" indent="-457200">
              <a:buFont typeface="Arial" panose="020B0604020202020204" pitchFamily="34" charset="0"/>
              <a:buChar char="•"/>
            </a:pPr>
            <a:r>
              <a:rPr lang="en-GB" sz="4000" dirty="0"/>
              <a:t>Cut down to quit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4000" dirty="0"/>
              <a:t>Venue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4000" dirty="0"/>
              <a:t>NRT support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4000" dirty="0"/>
              <a:t>Number of sessions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4000" dirty="0"/>
              <a:t>Support pack</a:t>
            </a:r>
          </a:p>
        </p:txBody>
      </p:sp>
    </p:spTree>
    <p:extLst>
      <p:ext uri="{BB962C8B-B14F-4D97-AF65-F5344CB8AC3E}">
        <p14:creationId xmlns:p14="http://schemas.microsoft.com/office/powerpoint/2010/main" val="2928826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128" y="447654"/>
            <a:ext cx="11694319" cy="1626129"/>
          </a:xfrm>
        </p:spPr>
        <p:txBody>
          <a:bodyPr>
            <a:noAutofit/>
          </a:bodyPr>
          <a:lstStyle/>
          <a:p>
            <a:r>
              <a:rPr lang="en-GB" sz="6000" dirty="0">
                <a:solidFill>
                  <a:schemeClr val="accent3">
                    <a:lumMod val="50000"/>
                  </a:schemeClr>
                </a:solidFill>
              </a:rPr>
              <a:t>Experience of standard NHS SSS</a:t>
            </a:r>
          </a:p>
        </p:txBody>
      </p:sp>
      <p:sp>
        <p:nvSpPr>
          <p:cNvPr id="4" name="Rectangle 3"/>
          <p:cNvSpPr/>
          <p:nvPr/>
        </p:nvSpPr>
        <p:spPr>
          <a:xfrm>
            <a:off x="1323474" y="2277805"/>
            <a:ext cx="107321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Bef>
                <a:spcPts val="700"/>
              </a:spcBef>
              <a:buClr>
                <a:srgbClr val="DD8047"/>
              </a:buClr>
              <a:buSzPct val="60000"/>
            </a:pPr>
            <a:r>
              <a:rPr lang="en-GB" sz="3600" i="1" dirty="0">
                <a:solidFill>
                  <a:prstClr val="black"/>
                </a:solidFill>
                <a:latin typeface="Tw Cen MT"/>
              </a:rPr>
              <a:t>I did have one chap that came…and he’d been to normal standard NHS services, and he’d been to a group, and he had a diagnosis of bi-polar, and … she’d given them all a prescription request sheet for </a:t>
            </a:r>
            <a:r>
              <a:rPr lang="en-GB" sz="3600" i="1" dirty="0" err="1">
                <a:solidFill>
                  <a:prstClr val="black"/>
                </a:solidFill>
                <a:latin typeface="Tw Cen MT"/>
              </a:rPr>
              <a:t>Champix</a:t>
            </a:r>
            <a:r>
              <a:rPr lang="en-GB" sz="3600" i="1" dirty="0">
                <a:solidFill>
                  <a:prstClr val="black"/>
                </a:solidFill>
                <a:latin typeface="Tw Cen MT"/>
              </a:rPr>
              <a:t>,. </a:t>
            </a:r>
            <a:r>
              <a:rPr lang="en-GB" sz="3600" b="1" i="1" dirty="0">
                <a:solidFill>
                  <a:schemeClr val="accent3">
                    <a:lumMod val="75000"/>
                  </a:schemeClr>
                </a:solidFill>
                <a:latin typeface="Tw Cen MT"/>
              </a:rPr>
              <a:t>And he went to see his GP and his GP said, ‘I’m not giving you </a:t>
            </a:r>
            <a:r>
              <a:rPr lang="en-GB" sz="3600" b="1" i="1" dirty="0" err="1">
                <a:solidFill>
                  <a:schemeClr val="accent3">
                    <a:lumMod val="75000"/>
                  </a:schemeClr>
                </a:solidFill>
                <a:latin typeface="Tw Cen MT"/>
              </a:rPr>
              <a:t>Champix</a:t>
            </a:r>
            <a:r>
              <a:rPr lang="en-GB" sz="3600" b="1" i="1" dirty="0">
                <a:solidFill>
                  <a:schemeClr val="accent3">
                    <a:lumMod val="75000"/>
                  </a:schemeClr>
                </a:solidFill>
                <a:latin typeface="Tw Cen MT"/>
              </a:rPr>
              <a:t>, you’ve got bi-polar</a:t>
            </a:r>
            <a:r>
              <a:rPr lang="en-GB" sz="3600" i="1" dirty="0">
                <a:solidFill>
                  <a:schemeClr val="accent3">
                    <a:lumMod val="75000"/>
                  </a:schemeClr>
                </a:solidFill>
                <a:latin typeface="Tw Cen MT"/>
              </a:rPr>
              <a:t>. </a:t>
            </a:r>
            <a:r>
              <a:rPr lang="en-GB" sz="3600" i="1" dirty="0">
                <a:solidFill>
                  <a:prstClr val="black"/>
                </a:solidFill>
                <a:latin typeface="Tw Cen MT"/>
              </a:rPr>
              <a:t>’ So he came back next week, and he was the only one in the room that hadn’t been given the </a:t>
            </a:r>
            <a:r>
              <a:rPr lang="en-GB" sz="3600" i="1" dirty="0" err="1">
                <a:solidFill>
                  <a:prstClr val="black"/>
                </a:solidFill>
                <a:latin typeface="Tw Cen MT"/>
              </a:rPr>
              <a:t>Champix</a:t>
            </a:r>
            <a:r>
              <a:rPr lang="en-GB" sz="3600" i="1" dirty="0">
                <a:solidFill>
                  <a:prstClr val="black"/>
                </a:solidFill>
                <a:latin typeface="Tw Cen MT"/>
              </a:rPr>
              <a:t>.  And he said he felt really awkward.  ‘How do I explain why I couldn’t have the </a:t>
            </a:r>
            <a:r>
              <a:rPr lang="en-GB" sz="3600" i="1" dirty="0" err="1">
                <a:solidFill>
                  <a:prstClr val="black"/>
                </a:solidFill>
                <a:latin typeface="Tw Cen MT"/>
              </a:rPr>
              <a:t>Champix</a:t>
            </a:r>
            <a:r>
              <a:rPr lang="en-GB" sz="3600" i="1" dirty="0">
                <a:solidFill>
                  <a:prstClr val="black"/>
                </a:solidFill>
                <a:latin typeface="Tw Cen MT"/>
              </a:rPr>
              <a:t>?’  He said, ‘I didn’t want to tell them it’s because I had a mental health problem.</a:t>
            </a:r>
            <a:r>
              <a:rPr lang="en-GB" sz="3600" dirty="0">
                <a:solidFill>
                  <a:prstClr val="black"/>
                </a:solidFill>
                <a:latin typeface="Tw Cen MT"/>
              </a:rPr>
              <a:t>’” MHSCP 1</a:t>
            </a:r>
          </a:p>
        </p:txBody>
      </p:sp>
    </p:spTree>
    <p:extLst>
      <p:ext uri="{BB962C8B-B14F-4D97-AF65-F5344CB8AC3E}">
        <p14:creationId xmlns:p14="http://schemas.microsoft.com/office/powerpoint/2010/main" val="4252276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970" y="411560"/>
            <a:ext cx="11694319" cy="1626129"/>
          </a:xfrm>
        </p:spPr>
        <p:txBody>
          <a:bodyPr/>
          <a:lstStyle/>
          <a:p>
            <a:r>
              <a:rPr lang="en-GB" dirty="0">
                <a:solidFill>
                  <a:schemeClr val="accent3">
                    <a:lumMod val="50000"/>
                  </a:schemeClr>
                </a:solidFill>
              </a:rPr>
              <a:t>What people said….</a:t>
            </a:r>
          </a:p>
        </p:txBody>
      </p:sp>
      <p:sp>
        <p:nvSpPr>
          <p:cNvPr id="4" name="Rectangle 3"/>
          <p:cNvSpPr/>
          <p:nvPr/>
        </p:nvSpPr>
        <p:spPr>
          <a:xfrm>
            <a:off x="1034715" y="2670090"/>
            <a:ext cx="1110514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Bef>
                <a:spcPts val="700"/>
              </a:spcBef>
              <a:buClr>
                <a:srgbClr val="DD8047"/>
              </a:buClr>
              <a:buSzPct val="60000"/>
            </a:pPr>
            <a:r>
              <a:rPr lang="en-GB" sz="4000" dirty="0">
                <a:solidFill>
                  <a:prstClr val="black"/>
                </a:solidFill>
                <a:latin typeface="Tw Cen MT"/>
              </a:rPr>
              <a:t>“</a:t>
            </a:r>
            <a:r>
              <a:rPr lang="en-GB" sz="4000" i="1" dirty="0">
                <a:solidFill>
                  <a:prstClr val="black"/>
                </a:solidFill>
                <a:latin typeface="Tw Cen MT"/>
              </a:rPr>
              <a:t>It wasn’t just a stop smoking clinic for Tom, Dick and Harry, </a:t>
            </a:r>
            <a:r>
              <a:rPr lang="en-GB" sz="4000" b="1" i="1" dirty="0">
                <a:solidFill>
                  <a:schemeClr val="accent3">
                    <a:lumMod val="75000"/>
                  </a:schemeClr>
                </a:solidFill>
                <a:latin typeface="Tw Cen MT"/>
              </a:rPr>
              <a:t>she understood the mental health side</a:t>
            </a:r>
            <a:r>
              <a:rPr lang="en-GB" sz="4000" i="1" dirty="0">
                <a:solidFill>
                  <a:prstClr val="black"/>
                </a:solidFill>
                <a:latin typeface="Tw Cen MT"/>
              </a:rPr>
              <a:t>, which is obviously a big concern… Because </a:t>
            </a:r>
            <a:r>
              <a:rPr lang="en-GB" sz="4000" b="1" i="1" dirty="0">
                <a:solidFill>
                  <a:schemeClr val="accent3">
                    <a:lumMod val="75000"/>
                  </a:schemeClr>
                </a:solidFill>
                <a:latin typeface="Tw Cen MT"/>
              </a:rPr>
              <a:t>I wouldn’t go to a normal service- because I’m frightened</a:t>
            </a:r>
            <a:r>
              <a:rPr lang="en-GB" sz="4000" i="1" dirty="0">
                <a:solidFill>
                  <a:prstClr val="black"/>
                </a:solidFill>
                <a:latin typeface="Tw Cen MT"/>
              </a:rPr>
              <a:t>…Well [the MHSCP] knows what I’ve got. Whereas if you go to a normal stop smoking thing and they know you’ve got mental health problems </a:t>
            </a:r>
            <a:r>
              <a:rPr lang="en-GB" sz="4000" b="1" i="1" dirty="0">
                <a:solidFill>
                  <a:schemeClr val="accent3">
                    <a:lumMod val="75000"/>
                  </a:schemeClr>
                </a:solidFill>
                <a:latin typeface="Tw Cen MT"/>
              </a:rPr>
              <a:t>then it’s stigma isn’t it?...</a:t>
            </a:r>
            <a:r>
              <a:rPr lang="en-GB" sz="4000" i="1" dirty="0">
                <a:latin typeface="Tw Cen MT"/>
              </a:rPr>
              <a:t>”</a:t>
            </a:r>
            <a:endParaRPr lang="en-GB" sz="4000" dirty="0">
              <a:latin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3474258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810" y="495780"/>
            <a:ext cx="11694319" cy="1626129"/>
          </a:xfrm>
        </p:spPr>
        <p:txBody>
          <a:bodyPr>
            <a:normAutofit/>
          </a:bodyPr>
          <a:lstStyle/>
          <a:p>
            <a:r>
              <a:rPr lang="en-GB" sz="7200" dirty="0">
                <a:solidFill>
                  <a:schemeClr val="accent2">
                    <a:lumMod val="75000"/>
                  </a:schemeClr>
                </a:solidFill>
              </a:rPr>
              <a:t>Case study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0752" y="2470244"/>
            <a:ext cx="1014028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73 year old man with late onset psychosis</a:t>
            </a:r>
          </a:p>
          <a:p>
            <a:endParaRPr lang="en-GB" sz="1400" dirty="0"/>
          </a:p>
          <a:p>
            <a:r>
              <a:rPr lang="en-GB" sz="4000" dirty="0"/>
              <a:t>40 cigarettes/day (since age of 20) – C0 40ppm</a:t>
            </a:r>
          </a:p>
          <a:p>
            <a:endParaRPr lang="en-GB" sz="1400" dirty="0"/>
          </a:p>
          <a:p>
            <a:r>
              <a:rPr lang="en-GB" sz="4000" dirty="0"/>
              <a:t>Motivation – Health (COPD) and Wealth</a:t>
            </a:r>
          </a:p>
          <a:p>
            <a:endParaRPr lang="en-GB" sz="1400" dirty="0"/>
          </a:p>
          <a:p>
            <a:r>
              <a:rPr lang="en-GB" sz="4000" dirty="0"/>
              <a:t>Quit 16 years ago for 6 years</a:t>
            </a:r>
          </a:p>
          <a:p>
            <a:endParaRPr lang="en-GB" sz="1400" dirty="0"/>
          </a:p>
          <a:p>
            <a:r>
              <a:rPr lang="en-GB" sz="4000" dirty="0"/>
              <a:t>NRT – Patches and Mouth spray</a:t>
            </a:r>
          </a:p>
        </p:txBody>
      </p:sp>
    </p:spTree>
    <p:extLst>
      <p:ext uri="{BB962C8B-B14F-4D97-AF65-F5344CB8AC3E}">
        <p14:creationId xmlns:p14="http://schemas.microsoft.com/office/powerpoint/2010/main" val="3274190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855" y="386598"/>
            <a:ext cx="11694319" cy="1626129"/>
          </a:xfrm>
        </p:spPr>
        <p:txBody>
          <a:bodyPr>
            <a:normAutofit/>
          </a:bodyPr>
          <a:lstStyle/>
          <a:p>
            <a:r>
              <a:rPr lang="en-GB" sz="6600" dirty="0">
                <a:solidFill>
                  <a:schemeClr val="accent2">
                    <a:lumMod val="75000"/>
                  </a:schemeClr>
                </a:solidFill>
              </a:rPr>
              <a:t>Case study 1 outcomes</a:t>
            </a:r>
          </a:p>
        </p:txBody>
      </p:sp>
      <p:sp>
        <p:nvSpPr>
          <p:cNvPr id="6" name="Rectangle 5"/>
          <p:cNvSpPr/>
          <p:nvPr/>
        </p:nvSpPr>
        <p:spPr>
          <a:xfrm>
            <a:off x="655094" y="2612972"/>
            <a:ext cx="1053607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/>
              <a:t>Quit successfully – 3 months – CO 4ppm</a:t>
            </a:r>
          </a:p>
          <a:p>
            <a:endParaRPr lang="en-GB" sz="1400" dirty="0"/>
          </a:p>
          <a:p>
            <a:r>
              <a:rPr lang="en-GB" sz="4000" dirty="0"/>
              <a:t>Participant’s wife has also quit.</a:t>
            </a:r>
          </a:p>
          <a:p>
            <a:endParaRPr lang="en-GB" sz="1400" dirty="0"/>
          </a:p>
          <a:p>
            <a:r>
              <a:rPr lang="en-GB" sz="4000" dirty="0"/>
              <a:t>Exercising more, less breathless, reduced use of his inhaler.</a:t>
            </a:r>
          </a:p>
          <a:p>
            <a:endParaRPr lang="en-GB" sz="1400" dirty="0"/>
          </a:p>
          <a:p>
            <a:r>
              <a:rPr lang="en-GB" sz="4000" dirty="0"/>
              <a:t>Really pleased that he’s managed it.</a:t>
            </a:r>
          </a:p>
          <a:p>
            <a:r>
              <a:rPr lang="en-GB" sz="4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342703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88" y="523076"/>
            <a:ext cx="11694319" cy="1626129"/>
          </a:xfrm>
        </p:spPr>
        <p:txBody>
          <a:bodyPr>
            <a:normAutofit/>
          </a:bodyPr>
          <a:lstStyle/>
          <a:p>
            <a:r>
              <a:rPr lang="en-GB" sz="7200" dirty="0">
                <a:solidFill>
                  <a:schemeClr val="accent3">
                    <a:lumMod val="75000"/>
                  </a:schemeClr>
                </a:solidFill>
              </a:rPr>
              <a:t>Case study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8468" y="2470244"/>
            <a:ext cx="11292503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60 year old man with Schizophrenia</a:t>
            </a:r>
          </a:p>
          <a:p>
            <a:endParaRPr lang="en-GB" sz="1400" dirty="0"/>
          </a:p>
          <a:p>
            <a:r>
              <a:rPr lang="en-GB" sz="4000" dirty="0"/>
              <a:t>Chronic emphysema, on piped oxygen. Admitted to hospital for pneumonia prior to setting a quit date.</a:t>
            </a:r>
          </a:p>
          <a:p>
            <a:endParaRPr lang="en-GB" sz="1400" dirty="0"/>
          </a:p>
          <a:p>
            <a:r>
              <a:rPr lang="en-GB" sz="4000" dirty="0"/>
              <a:t>Smoking 30 cigarettes/day – CO  23ppm</a:t>
            </a:r>
          </a:p>
          <a:p>
            <a:endParaRPr lang="en-GB" sz="1400" dirty="0"/>
          </a:p>
          <a:p>
            <a:r>
              <a:rPr lang="en-GB" sz="4000" dirty="0"/>
              <a:t>Motivation  - health</a:t>
            </a:r>
          </a:p>
          <a:p>
            <a:endParaRPr lang="en-GB" sz="1400" dirty="0"/>
          </a:p>
          <a:p>
            <a:r>
              <a:rPr lang="en-GB" sz="4000" dirty="0"/>
              <a:t>Numerous quit attempts in past</a:t>
            </a:r>
          </a:p>
          <a:p>
            <a:endParaRPr lang="en-GB" sz="1400" dirty="0"/>
          </a:p>
          <a:p>
            <a:r>
              <a:rPr lang="en-GB" sz="4000" dirty="0"/>
              <a:t>NRT – patch &amp; lozenges</a:t>
            </a:r>
          </a:p>
        </p:txBody>
      </p:sp>
    </p:spTree>
    <p:extLst>
      <p:ext uri="{BB962C8B-B14F-4D97-AF65-F5344CB8AC3E}">
        <p14:creationId xmlns:p14="http://schemas.microsoft.com/office/powerpoint/2010/main" val="3939592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025" y="550371"/>
            <a:ext cx="11694319" cy="1626129"/>
          </a:xfrm>
        </p:spPr>
        <p:txBody>
          <a:bodyPr>
            <a:normAutofit/>
          </a:bodyPr>
          <a:lstStyle/>
          <a:p>
            <a:r>
              <a:rPr lang="en-GB" sz="6600" dirty="0">
                <a:solidFill>
                  <a:schemeClr val="accent3">
                    <a:lumMod val="75000"/>
                  </a:schemeClr>
                </a:solidFill>
              </a:rPr>
              <a:t>Case study 2 outcomes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6853" y="2497540"/>
            <a:ext cx="1087726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Quit successfully.  Not smoked for over 3 months. CO 2ppm</a:t>
            </a:r>
          </a:p>
          <a:p>
            <a:endParaRPr lang="en-GB" sz="1400" dirty="0"/>
          </a:p>
          <a:p>
            <a:r>
              <a:rPr lang="en-GB" sz="4000" dirty="0"/>
              <a:t>Very thankful for the support.  Realised he looks and feels a lot better.</a:t>
            </a:r>
          </a:p>
          <a:p>
            <a:endParaRPr lang="en-GB" sz="1400" dirty="0"/>
          </a:p>
          <a:p>
            <a:r>
              <a:rPr lang="en-GB" sz="4000" dirty="0"/>
              <a:t>Respiratory nurse reported that his lung capacity had doubled since quitting and recommended decreased use of home oxygen.</a:t>
            </a:r>
          </a:p>
        </p:txBody>
      </p:sp>
    </p:spTree>
    <p:extLst>
      <p:ext uri="{BB962C8B-B14F-4D97-AF65-F5344CB8AC3E}">
        <p14:creationId xmlns:p14="http://schemas.microsoft.com/office/powerpoint/2010/main" val="7313859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445" y="454837"/>
            <a:ext cx="11694319" cy="1626129"/>
          </a:xfrm>
        </p:spPr>
        <p:txBody>
          <a:bodyPr>
            <a:normAutofit/>
          </a:bodyPr>
          <a:lstStyle/>
          <a:p>
            <a:r>
              <a:rPr lang="en-GB" sz="7200" dirty="0">
                <a:solidFill>
                  <a:schemeClr val="accent4">
                    <a:lumMod val="75000"/>
                  </a:schemeClr>
                </a:solidFill>
              </a:rPr>
              <a:t>Case study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513" y="2593075"/>
            <a:ext cx="1091820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29 year old woman with schizoaffective Disorder</a:t>
            </a:r>
          </a:p>
          <a:p>
            <a:endParaRPr lang="en-GB" sz="1400" dirty="0"/>
          </a:p>
          <a:p>
            <a:r>
              <a:rPr lang="en-GB" sz="4000" dirty="0"/>
              <a:t>Smoking 23 cigarettes/day – CO  30ppm</a:t>
            </a:r>
          </a:p>
          <a:p>
            <a:endParaRPr lang="en-GB" sz="1400" dirty="0"/>
          </a:p>
          <a:p>
            <a:r>
              <a:rPr lang="en-GB" sz="4000" dirty="0"/>
              <a:t>Motivation – health, wealth and family</a:t>
            </a:r>
          </a:p>
          <a:p>
            <a:endParaRPr lang="en-GB" sz="1400" dirty="0"/>
          </a:p>
          <a:p>
            <a:r>
              <a:rPr lang="en-GB" sz="4000" dirty="0"/>
              <a:t>Several previous quit attempts and had tried NRT</a:t>
            </a:r>
          </a:p>
          <a:p>
            <a:r>
              <a:rPr lang="en-GB" sz="4000" dirty="0"/>
              <a:t>NRT – patch &amp; nasal spray</a:t>
            </a:r>
          </a:p>
        </p:txBody>
      </p:sp>
    </p:spTree>
    <p:extLst>
      <p:ext uri="{BB962C8B-B14F-4D97-AF65-F5344CB8AC3E}">
        <p14:creationId xmlns:p14="http://schemas.microsoft.com/office/powerpoint/2010/main" val="1847210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88" y="509428"/>
            <a:ext cx="11694319" cy="1626129"/>
          </a:xfrm>
        </p:spPr>
        <p:txBody>
          <a:bodyPr>
            <a:normAutofit/>
          </a:bodyPr>
          <a:lstStyle/>
          <a:p>
            <a:r>
              <a:rPr lang="en-GB" sz="6600" dirty="0">
                <a:solidFill>
                  <a:schemeClr val="accent4">
                    <a:lumMod val="75000"/>
                  </a:schemeClr>
                </a:solidFill>
              </a:rPr>
              <a:t>Case study 3 outcomes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8866" y="2552132"/>
            <a:ext cx="1108198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Quit successfully – almost 3 months – CO 3ppm</a:t>
            </a:r>
          </a:p>
          <a:p>
            <a:endParaRPr lang="en-GB" sz="1400" dirty="0"/>
          </a:p>
          <a:p>
            <a:r>
              <a:rPr lang="en-GB" sz="4000" dirty="0"/>
              <a:t>Has received lots of positive feedback from her family and her partner about how she looks and what she is doing.</a:t>
            </a:r>
          </a:p>
          <a:p>
            <a:endParaRPr lang="en-GB" sz="1400" dirty="0"/>
          </a:p>
          <a:p>
            <a:r>
              <a:rPr lang="en-GB" sz="4000" dirty="0"/>
              <a:t>Doing a lot more things than she used to and has started helping out at her daughter’s school.</a:t>
            </a:r>
          </a:p>
        </p:txBody>
      </p:sp>
    </p:spTree>
    <p:extLst>
      <p:ext uri="{BB962C8B-B14F-4D97-AF65-F5344CB8AC3E}">
        <p14:creationId xmlns:p14="http://schemas.microsoft.com/office/powerpoint/2010/main" val="4407247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759" y="495780"/>
            <a:ext cx="11694319" cy="1626129"/>
          </a:xfrm>
        </p:spPr>
        <p:txBody>
          <a:bodyPr/>
          <a:lstStyle/>
          <a:p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Case study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8046" y="2702256"/>
            <a:ext cx="1101374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55 year old woman with Bipolar Disorder</a:t>
            </a:r>
          </a:p>
          <a:p>
            <a:endParaRPr lang="en-GB" sz="1400" dirty="0"/>
          </a:p>
          <a:p>
            <a:r>
              <a:rPr lang="en-GB" sz="4000" dirty="0"/>
              <a:t>Smoking 15 cigarettes/day – CO 18ppm</a:t>
            </a:r>
          </a:p>
          <a:p>
            <a:endParaRPr lang="en-GB" sz="1400" dirty="0"/>
          </a:p>
          <a:p>
            <a:r>
              <a:rPr lang="en-GB" sz="4000" dirty="0"/>
              <a:t>Health and wealth motivating factors</a:t>
            </a:r>
          </a:p>
          <a:p>
            <a:endParaRPr lang="en-GB" sz="1400" dirty="0"/>
          </a:p>
          <a:p>
            <a:r>
              <a:rPr lang="en-GB" sz="4000" dirty="0"/>
              <a:t>Several previous attempts without support or NRT</a:t>
            </a:r>
          </a:p>
          <a:p>
            <a:r>
              <a:rPr lang="en-GB" sz="4000" dirty="0"/>
              <a:t>NRT - patch &amp; </a:t>
            </a:r>
            <a:r>
              <a:rPr lang="en-GB" sz="4000" dirty="0" err="1"/>
              <a:t>mouthspray</a:t>
            </a:r>
            <a:endParaRPr lang="en-GB" sz="4000" dirty="0"/>
          </a:p>
          <a:p>
            <a:endParaRPr lang="en-GB" sz="1400" dirty="0"/>
          </a:p>
          <a:p>
            <a:r>
              <a:rPr lang="en-GB" sz="4000" dirty="0"/>
              <a:t>Changed her morning routine when cravings were worst</a:t>
            </a:r>
          </a:p>
        </p:txBody>
      </p:sp>
    </p:spTree>
    <p:extLst>
      <p:ext uri="{BB962C8B-B14F-4D97-AF65-F5344CB8AC3E}">
        <p14:creationId xmlns:p14="http://schemas.microsoft.com/office/powerpoint/2010/main" val="19293933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88" y="591314"/>
            <a:ext cx="11694319" cy="1626129"/>
          </a:xfrm>
        </p:spPr>
        <p:txBody>
          <a:bodyPr>
            <a:normAutofit/>
          </a:bodyPr>
          <a:lstStyle/>
          <a:p>
            <a:r>
              <a:rPr lang="en-GB" sz="6600" dirty="0">
                <a:solidFill>
                  <a:schemeClr val="accent5">
                    <a:lumMod val="75000"/>
                  </a:schemeClr>
                </a:solidFill>
              </a:rPr>
              <a:t>Case study 4 outcomes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7104" y="2838734"/>
            <a:ext cx="10372299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Successfully quit for over 3 months.  CO 3ppm</a:t>
            </a:r>
          </a:p>
          <a:p>
            <a:endParaRPr lang="en-GB" sz="1400" dirty="0"/>
          </a:p>
          <a:p>
            <a:r>
              <a:rPr lang="en-GB" sz="4000" dirty="0"/>
              <a:t>Reports feeling so much better and wishes she had done it years ago.</a:t>
            </a:r>
          </a:p>
        </p:txBody>
      </p:sp>
    </p:spTree>
    <p:extLst>
      <p:ext uri="{BB962C8B-B14F-4D97-AF65-F5344CB8AC3E}">
        <p14:creationId xmlns:p14="http://schemas.microsoft.com/office/powerpoint/2010/main" val="2747160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685" y="640159"/>
            <a:ext cx="11694319" cy="1626129"/>
          </a:xfrm>
        </p:spPr>
        <p:txBody>
          <a:bodyPr/>
          <a:lstStyle/>
          <a:p>
            <a:r>
              <a:rPr lang="en-GB" dirty="0">
                <a:solidFill>
                  <a:schemeClr val="accent3">
                    <a:lumMod val="50000"/>
                  </a:schemeClr>
                </a:solidFill>
              </a:rPr>
              <a:t>Conclusions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926432" y="2734212"/>
            <a:ext cx="11273589" cy="5688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>
              <a:spcBef>
                <a:spcPts val="700"/>
              </a:spcBef>
              <a:buClr>
                <a:schemeClr val="accent2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</a:pPr>
            <a:r>
              <a:rPr lang="en-GB" sz="4400" dirty="0">
                <a:solidFill>
                  <a:prstClr val="black"/>
                </a:solidFill>
                <a:latin typeface="Tw Cen MT"/>
              </a:rPr>
              <a:t>Many people with SMI are concerned about the effects of smoking on their health and finances and would like to quit</a:t>
            </a:r>
          </a:p>
          <a:p>
            <a:pPr marL="571500" lvl="0" indent="-571500" defTabSz="914400">
              <a:spcBef>
                <a:spcPts val="700"/>
              </a:spcBef>
              <a:buClr>
                <a:schemeClr val="accent2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</a:pPr>
            <a:endParaRPr lang="en-GB" sz="4400" dirty="0">
              <a:solidFill>
                <a:prstClr val="black"/>
              </a:solidFill>
              <a:latin typeface="Tw Cen MT"/>
            </a:endParaRPr>
          </a:p>
          <a:p>
            <a:pPr marL="571500" lvl="0" indent="-571500" defTabSz="914400">
              <a:spcBef>
                <a:spcPts val="700"/>
              </a:spcBef>
              <a:buClr>
                <a:schemeClr val="accent2">
                  <a:lumMod val="75000"/>
                </a:schemeClr>
              </a:buClr>
              <a:buSzPct val="60000"/>
              <a:buFont typeface="Wingdings" panose="05000000000000000000" pitchFamily="2" charset="2"/>
              <a:buChar char="v"/>
            </a:pPr>
            <a:r>
              <a:rPr lang="en-GB" sz="4400" dirty="0">
                <a:solidFill>
                  <a:prstClr val="black"/>
                </a:solidFill>
                <a:latin typeface="Tw Cen MT"/>
              </a:rPr>
              <a:t>A bespoke intervention delivered by MH professionals may have additional advantages compared to traditional NHS smoking cessation services </a:t>
            </a:r>
          </a:p>
        </p:txBody>
      </p:sp>
    </p:spTree>
    <p:extLst>
      <p:ext uri="{BB962C8B-B14F-4D97-AF65-F5344CB8AC3E}">
        <p14:creationId xmlns:p14="http://schemas.microsoft.com/office/powerpoint/2010/main" val="1891067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64895" y="3472211"/>
            <a:ext cx="921618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This project was funded by the National Institute for Health Research Health Technology Assessment (project number 11/136/52) </a:t>
            </a: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The views and opinions expressed therein are those of the authors and do not necessarily reflect those of the Health Technology Assessment programme, NIHR, NHS or the Department of Health.</a:t>
            </a:r>
          </a:p>
        </p:txBody>
      </p:sp>
    </p:spTree>
    <p:extLst>
      <p:ext uri="{BB962C8B-B14F-4D97-AF65-F5344CB8AC3E}">
        <p14:creationId xmlns:p14="http://schemas.microsoft.com/office/powerpoint/2010/main" val="1403449956"/>
      </p:ext>
    </p:extLst>
  </p:cSld>
  <p:clrMapOvr>
    <a:masterClrMapping/>
  </p:clrMapOvr>
</p:sld>
</file>

<file path=ppt/theme/theme1.xml><?xml version="1.0" encoding="utf-8"?>
<a:theme xmlns:a="http://schemas.openxmlformats.org/drawingml/2006/main" name="uoy-powerpoint-standardscreen">
  <a:themeElements>
    <a:clrScheme name="University of York Colour Palette">
      <a:dk1>
        <a:srgbClr val="25303B"/>
      </a:dk1>
      <a:lt1>
        <a:srgbClr val="FFFFFF"/>
      </a:lt1>
      <a:dk2>
        <a:srgbClr val="E3E6E5"/>
      </a:dk2>
      <a:lt2>
        <a:srgbClr val="00627D"/>
      </a:lt2>
      <a:accent1>
        <a:srgbClr val="5AB031"/>
      </a:accent1>
      <a:accent2>
        <a:srgbClr val="9067A9"/>
      </a:accent2>
      <a:accent3>
        <a:srgbClr val="E2388C"/>
      </a:accent3>
      <a:accent4>
        <a:srgbClr val="E62A32"/>
      </a:accent4>
      <a:accent5>
        <a:srgbClr val="F18626"/>
      </a:accent5>
      <a:accent6>
        <a:srgbClr val="00ABAA"/>
      </a:accent6>
      <a:hlink>
        <a:srgbClr val="0096D6"/>
      </a:hlink>
      <a:folHlink>
        <a:srgbClr val="E2388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uoy-powerpoint-standardscreen</Template>
  <TotalTime>269</TotalTime>
  <Words>1297</Words>
  <Application>Microsoft Office PowerPoint</Application>
  <PresentationFormat>Custom</PresentationFormat>
  <Paragraphs>160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Calibri</vt:lpstr>
      <vt:lpstr>Cambria</vt:lpstr>
      <vt:lpstr>Courier New</vt:lpstr>
      <vt:lpstr>Kalinga</vt:lpstr>
      <vt:lpstr>Tw Cen MT</vt:lpstr>
      <vt:lpstr>Wingdings</vt:lpstr>
      <vt:lpstr>Wingdings 2</vt:lpstr>
      <vt:lpstr>uoy-powerpoint-standardscreen</vt:lpstr>
      <vt:lpstr>SCIMITAR+ a trial of a bespoke smoking cessation intervention for people with SMI</vt:lpstr>
      <vt:lpstr>Content</vt:lpstr>
      <vt:lpstr>PowerPoint Presentation</vt:lpstr>
      <vt:lpstr>Consequences of smoking for those with SMI</vt:lpstr>
      <vt:lpstr>Smoking is the single most important modifiable risk factor in SMI</vt:lpstr>
      <vt:lpstr>SCIMITAR programme aims</vt:lpstr>
      <vt:lpstr>Who took part?</vt:lpstr>
      <vt:lpstr>Why do people smoke? </vt:lpstr>
      <vt:lpstr>Why did they want to quit? </vt:lpstr>
      <vt:lpstr>Past history of quit attempts</vt:lpstr>
      <vt:lpstr>SCIMITAR+ </vt:lpstr>
      <vt:lpstr>SCIMITAR+ recruitment</vt:lpstr>
      <vt:lpstr>Bespoke Smoking Cessation – the SCIMITAR model</vt:lpstr>
      <vt:lpstr>Tailored approach</vt:lpstr>
      <vt:lpstr>Experience of standard NHS SSS</vt:lpstr>
      <vt:lpstr>What people said….</vt:lpstr>
      <vt:lpstr>Case study 1</vt:lpstr>
      <vt:lpstr>Case study 1 outcomes</vt:lpstr>
      <vt:lpstr>Case study 2</vt:lpstr>
      <vt:lpstr>Case study 2 outcomes</vt:lpstr>
      <vt:lpstr>Case study 3</vt:lpstr>
      <vt:lpstr>Case study 3 outcomes</vt:lpstr>
      <vt:lpstr>Case study 4</vt:lpstr>
      <vt:lpstr>Case study 4 outcomes</vt:lpstr>
      <vt:lpstr>Conclusions</vt:lpstr>
      <vt:lpstr>PowerPoint Presentation</vt:lpstr>
    </vt:vector>
  </TitlesOfParts>
  <Company>University of York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SCIMITAR+ a trial of a bespoke smoking cessation intervention for people with SMI</dc:title>
  <dc:creator>Peckham, E.J.</dc:creator>
  <cp:lastModifiedBy>Julie Edwards</cp:lastModifiedBy>
  <cp:revision>21</cp:revision>
  <dcterms:created xsi:type="dcterms:W3CDTF">2016-11-25T14:42:17Z</dcterms:created>
  <dcterms:modified xsi:type="dcterms:W3CDTF">2018-09-12T10:28:46Z</dcterms:modified>
</cp:coreProperties>
</file>