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notesMaster+xml" PartName="/ppt/notesMasters/notesMaster1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0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12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notesMasterIdLst>
    <p:notesMasterId r:id="rId19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</p:sldIdLst>
  <p:sldSz cx="18288000" cy="10287000"/>
  <p:notesSz cx="6858000" cy="9144000"/>
  <p:embeddedFontLst>
    <p:embeddedFont>
      <p:font typeface="Bobby Jones Soft" charset="1" panose="00000000000000000000"/>
      <p:regular r:id="rId23"/>
    </p:embeddedFont>
    <p:embeddedFont>
      <p:font typeface="Avenir Bold" charset="1" panose="020B0703020203020204"/>
      <p:regular r:id="rId24"/>
    </p:embeddedFont>
    <p:embeddedFont>
      <p:font typeface="Avenir" charset="1" panose="020B0503020203020204"/>
      <p:regular r:id="rId2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5.xml" Type="http://schemas.openxmlformats.org/officeDocument/2006/relationships/slide"/><Relationship Id="rId11" Target="slides/slide6.xml" Type="http://schemas.openxmlformats.org/officeDocument/2006/relationships/slide"/><Relationship Id="rId12" Target="slides/slide7.xml" Type="http://schemas.openxmlformats.org/officeDocument/2006/relationships/slide"/><Relationship Id="rId13" Target="slides/slide8.xml" Type="http://schemas.openxmlformats.org/officeDocument/2006/relationships/slide"/><Relationship Id="rId14" Target="slides/slide9.xml" Type="http://schemas.openxmlformats.org/officeDocument/2006/relationships/slide"/><Relationship Id="rId15" Target="slides/slide10.xml" Type="http://schemas.openxmlformats.org/officeDocument/2006/relationships/slide"/><Relationship Id="rId16" Target="slides/slide11.xml" Type="http://schemas.openxmlformats.org/officeDocument/2006/relationships/slide"/><Relationship Id="rId17" Target="slides/slide12.xml" Type="http://schemas.openxmlformats.org/officeDocument/2006/relationships/slide"/><Relationship Id="rId18" Target="slides/slide13.xml" Type="http://schemas.openxmlformats.org/officeDocument/2006/relationships/slide"/><Relationship Id="rId19" Target="notesMasters/notesMaster1.xml" Type="http://schemas.openxmlformats.org/officeDocument/2006/relationships/notesMaster"/><Relationship Id="rId2" Target="presProps.xml" Type="http://schemas.openxmlformats.org/officeDocument/2006/relationships/presProps"/><Relationship Id="rId20" Target="theme/theme2.xml" Type="http://schemas.openxmlformats.org/officeDocument/2006/relationships/theme"/><Relationship Id="rId21" Target="notesSlides/notesSlide1.xml" Type="http://schemas.openxmlformats.org/officeDocument/2006/relationships/notesSlide"/><Relationship Id="rId22" Target="notesSlides/notesSlide2.xml" Type="http://schemas.openxmlformats.org/officeDocument/2006/relationships/notesSlide"/><Relationship Id="rId23" Target="fonts/font23.fntdata" Type="http://schemas.openxmlformats.org/officeDocument/2006/relationships/font"/><Relationship Id="rId24" Target="fonts/font24.fntdata" Type="http://schemas.openxmlformats.org/officeDocument/2006/relationships/font"/><Relationship Id="rId25" Target="notesSlides/notesSlide3.xml" Type="http://schemas.openxmlformats.org/officeDocument/2006/relationships/notesSlide"/><Relationship Id="rId26" Target="notesSlides/notesSlide4.xml" Type="http://schemas.openxmlformats.org/officeDocument/2006/relationships/notesSlide"/><Relationship Id="rId27" Target="fonts/font27.fntdata" Type="http://schemas.openxmlformats.org/officeDocument/2006/relationships/font"/><Relationship Id="rId28" Target="notesSlides/notesSlide5.xml" Type="http://schemas.openxmlformats.org/officeDocument/2006/relationships/notesSlide"/><Relationship Id="rId29" Target="notesSlides/notesSlide6.xml" Type="http://schemas.openxmlformats.org/officeDocument/2006/relationships/notesSlide"/><Relationship Id="rId3" Target="viewProps.xml" Type="http://schemas.openxmlformats.org/officeDocument/2006/relationships/viewProps"/><Relationship Id="rId30" Target="notesSlides/notesSlide7.xml" Type="http://schemas.openxmlformats.org/officeDocument/2006/relationships/notesSlide"/><Relationship Id="rId31" Target="notesSlides/notesSlide8.xml" Type="http://schemas.openxmlformats.org/officeDocument/2006/relationships/notesSlide"/><Relationship Id="rId32" Target="notesSlides/notesSlide9.xml" Type="http://schemas.openxmlformats.org/officeDocument/2006/relationships/notesSlide"/><Relationship Id="rId33" Target="notesSlides/notesSlide10.xml" Type="http://schemas.openxmlformats.org/officeDocument/2006/relationships/notesSlide"/><Relationship Id="rId34" Target="notesSlides/notesSlide11.xml" Type="http://schemas.openxmlformats.org/officeDocument/2006/relationships/notesSlide"/><Relationship Id="rId35" Target="notesSlides/notesSlide12.xml" Type="http://schemas.openxmlformats.org/officeDocument/2006/relationships/notesSlide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notesMasters/_rels/notesMaster1.xml.rels><?xml version="1.0" encoding="UTF-8" standalone="yes"?><Relationships xmlns="http://schemas.openxmlformats.org/package/2006/relationships"><Relationship Id="rId1" Target="../theme/theme2.xml" Type="http://schemas.openxmlformats.org/officeDocument/2006/relationships/theme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1.7.2013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1.xml" Type="http://schemas.openxmlformats.org/officeDocument/2006/relationships/slide"/></Relationships>
</file>

<file path=ppt/notesSlides/_rels/notesSlide10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10.xml" Type="http://schemas.openxmlformats.org/officeDocument/2006/relationships/slide"/></Relationships>
</file>

<file path=ppt/notesSlides/_rels/notesSlide11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11.xml" Type="http://schemas.openxmlformats.org/officeDocument/2006/relationships/slide"/></Relationships>
</file>

<file path=ppt/notesSlides/_rels/notesSlide12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12.xml" Type="http://schemas.openxmlformats.org/officeDocument/2006/relationships/slide"/></Relationships>
</file>

<file path=ppt/notesSlides/_rels/notesSlide2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2.xml" Type="http://schemas.openxmlformats.org/officeDocument/2006/relationships/slide"/></Relationships>
</file>

<file path=ppt/notesSlides/_rels/notesSlide3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3.xml" Type="http://schemas.openxmlformats.org/officeDocument/2006/relationships/slide"/></Relationships>
</file>

<file path=ppt/notesSlides/_rels/notesSlide4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4.xml" Type="http://schemas.openxmlformats.org/officeDocument/2006/relationships/slide"/></Relationships>
</file>

<file path=ppt/notesSlides/_rels/notesSlide5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5.xml" Type="http://schemas.openxmlformats.org/officeDocument/2006/relationships/slide"/></Relationships>
</file>

<file path=ppt/notesSlides/_rels/notesSlide6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6.xml" Type="http://schemas.openxmlformats.org/officeDocument/2006/relationships/slide"/></Relationships>
</file>

<file path=ppt/notesSlides/_rels/notesSlide7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7.xml" Type="http://schemas.openxmlformats.org/officeDocument/2006/relationships/slide"/></Relationships>
</file>

<file path=ppt/notesSlides/_rels/notesSlide8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8.xml" Type="http://schemas.openxmlformats.org/officeDocument/2006/relationships/slide"/></Relationships>
</file>

<file path=ppt/notesSlides/_rels/notesSlide9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9.xml" Type="http://schemas.openxmlformats.org/officeDocument/2006/relationships/slide"/></Relationships>
</file>

<file path=ppt/notesSlides/notesSlide1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"Let’s talk about influencers. Whether it’s TikTok, Instagram, or YouTube—these people shape what we wear, what’s trending, even how we think."</a:t>
            </a:r>
          </a:p>
          <a:p>
            <a:r>
              <a:rPr lang="en-US"/>
              <a:t>Ask students: "Who are your favourite influencers? Why do you follow them?" What makes someone worth following?"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“Because Nic-Oh isn’t just an influencer. Nic-Oh is an addiction. Nic-Oh is Nicotine."</a:t>
            </a:r>
            <a:endParaRPr lang="en-US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Just like an influencer, nicotine gets into your head, controls your decisions, and makes you think you need it."</a:t>
            </a:r>
          </a:p>
          <a:p>
            <a:r>
              <a:rPr lang="en-US"/>
              <a:t>Nic made people feel comforted at first, but they slowly became more controlling.</a:t>
            </a:r>
          </a:p>
          <a:p>
            <a:r>
              <a:rPr lang="en-US"/>
              <a:t>They took people’s time, money, energy, and even stopped them from enjoying their lives.</a:t>
            </a:r>
          </a:p>
          <a:p>
            <a:r>
              <a:rPr lang="en-US"/>
              <a:t>And when people wanted to leave, Nic-Oh made them feel like they couldn’t. That’s exactly what nicotine does. It traps people in a cycle—one that is designed to make it feel impossible to quit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Nicotine tricks your brain into thinking you need it.</a:t>
            </a:r>
          </a:p>
          <a:p>
            <a:r>
              <a:rPr lang="en-US"/>
              <a:t>When it wears off, you feel anxious, irritable, restless—like something’s missing. It affects sleep, making you more tired and drained over time.</a:t>
            </a:r>
          </a:p>
          <a:p>
            <a:r>
              <a:rPr lang="en-US"/>
              <a:t/>
            </a:r>
          </a:p>
          <a:p>
            <a:r>
              <a:rPr lang="en-US"/>
              <a:t>Did you know, one cigarette you smoke takes away 20 minutes of your life? Over time, that adds up to days, weeks, even years lost.</a:t>
            </a:r>
          </a:p>
          <a:p>
            <a:r>
              <a:rPr lang="en-US"/>
              <a:t/>
            </a:r>
          </a:p>
          <a:p>
            <a:r>
              <a:rPr lang="en-US"/>
              <a:t>Nicotine pulls you away from what matters.</a:t>
            </a:r>
          </a:p>
          <a:p>
            <a:r>
              <a:rPr lang="en-US"/>
              <a:t>“Just step outside for a second.” You start missing moments, inside jokes, real connections. Nic-O takes time that you can’t get back.</a:t>
            </a:r>
          </a:p>
          <a:p>
            <a:r>
              <a:rPr lang="en-US"/>
              <a:t/>
            </a:r>
          </a:p>
          <a:p>
            <a:r>
              <a:rPr lang="en-US"/>
              <a:t>Vapes, cigarettes—it adds up fast. That money could be a concert, a game, a trip out with mates. Instead, it disappears—just like the time spent chasing the next hit.</a:t>
            </a:r>
          </a:p>
          <a:p>
            <a:r>
              <a:rPr lang="en-US"/>
              <a:t/>
            </a:r>
          </a:p>
          <a:p>
            <a:r>
              <a:rPr lang="en-US"/>
              <a:t>"If Nic-O was a real person—would you still follow them?"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"This is Nic-Oh. They have billions of followers worldwide. They’re everywhere. Some of you might already be following them—you just don’t know it yet. Nic-Oh doesn’t post flashy giveaways. They don’t promote skincare or gym routines. But they still have a grip on millions. Why do people follow Nic-Oh?"</a:t>
            </a:r>
            <a:endParaRPr lang="en-US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"When people first follow Nic-O, they think Nic is a friend." </a:t>
            </a:r>
          </a:p>
          <a:p>
            <a:r>
              <a:rPr lang="en-US"/>
              <a:t>"How do these posts make you feel? If this was an influencer on Instagram, would you follow them? What kind of person do you think Nic-O is?"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"What do you notice about these messages?" </a:t>
            </a:r>
          </a:p>
          <a:p>
            <a:r>
              <a:rPr lang="en-US"/>
              <a:t>"Nic-Oh seems like a good person to have around, right? They’re always there. They understand you."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“So, now that you’ve seen what people say about Nic-Oh—would you follow them?” “Interesting. Some of you would, some wouldn’t. What if I was to tell you once you follow them, it's really really difficult to unfollow them? Would that change your answer? Let's have a look at some of Nic's posts!</a:t>
            </a:r>
            <a:endParaRPr lang="en-US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"At first, this might just seem like a cheeky post from Nic-Oh—but the comments tell a different story. "Yeah you missed our, but you got me." It's suggesting that someone has missed out on something big due to spending time with Nic-Oh. Let's read the comments.</a:t>
            </a:r>
          </a:p>
          <a:p>
            <a:r>
              <a:rPr lang="en-US"/>
              <a:t>One person missed the end of a film. Another missed a winning goal. These are moments you can’t get back, and it’s clear they’re frustrated.</a:t>
            </a:r>
          </a:p>
          <a:p>
            <a:r>
              <a:rPr lang="en-US"/>
              <a:t>Nic-Oh is pulling people away from things that matter—whether it’s being with friends, making memories, or just enjoying the moment."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"Here, Nic-Oh casually admits that being a follower comes at a cost—but look at the comments.</a:t>
            </a:r>
          </a:p>
          <a:p>
            <a:r>
              <a:rPr lang="en-US"/>
              <a:t>One person says they were saving for some new shoes—but their money is gone. Another can't believe how much money has been spent. </a:t>
            </a:r>
          </a:p>
          <a:p>
            <a:r>
              <a:rPr lang="en-US"/>
              <a:t>Nic-Oh makes it seem like it’s no big deal and that they must be worth it. </a:t>
            </a:r>
          </a:p>
          <a:p>
            <a:r>
              <a:rPr lang="en-US"/>
              <a:t>Imagine having someone in your life who constantly drains your money and shrugs it off like it’s nothing.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"Time is something we never get back. Nic-Oh takes it without a second thought. People know Nic-Oh is draining them, but Nic-Oh laughs about it. Someone literally says, ‘You’re draining me,’ and Nic-Oh replies, ‘You say that, but you’re still here.’ </a:t>
            </a:r>
          </a:p>
          <a:p>
            <a:r>
              <a:rPr lang="en-US"/>
              <a:t>This reflects how Nic-Oh takes your time, your energy, and even your money.</a:t>
            </a:r>
          </a:p>
          <a:p>
            <a:r>
              <a:rPr lang="en-US"/>
              <a:t>Imagine how much time or money you could lose over weeks, months, or years because of someone like Nic-Oh."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"At first, Nic-Oh seemed like a friend. Someone supportive. Someone who always had your back. But now? What do we actually see? Nic-Oh takes your time, your money, your energy. Nic-Oh makes you miss out on life, feel isolated, and keeps you trapped. And yet… people are still following. Why? </a:t>
            </a:r>
            <a:endParaRPr lang="en-US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notesSlides/notesSlide1.xml" Type="http://schemas.openxmlformats.org/officeDocument/2006/relationships/notesSlide"/><Relationship Id="rId3" Target="../media/image1.png" Type="http://schemas.openxmlformats.org/officeDocument/2006/relationships/image"/><Relationship Id="rId4" Target="../media/image2.png" Type="http://schemas.openxmlformats.org/officeDocument/2006/relationships/image"/><Relationship Id="rId5" Target="../media/image3.png" Type="http://schemas.openxmlformats.org/officeDocument/2006/relationships/image"/><Relationship Id="rId6" Target="../media/image4.png" Type="http://schemas.openxmlformats.org/officeDocument/2006/relationships/image"/><Relationship Id="rId7" Target="../media/image5.png" Type="http://schemas.openxmlformats.org/officeDocument/2006/relationships/image"/><Relationship Id="rId8" Target="../media/image6.png" Type="http://schemas.openxmlformats.org/officeDocument/2006/relationships/image"/><Relationship Id="rId9" Target="../media/image7.png" Type="http://schemas.openxmlformats.org/officeDocument/2006/relationships/image"/></Relationships>
</file>

<file path=ppt/slides/_rels/slide1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notesSlides/notesSlide10.xml" Type="http://schemas.openxmlformats.org/officeDocument/2006/relationships/notesSlide"/><Relationship Id="rId3" Target="../media/image8.png" Type="http://schemas.openxmlformats.org/officeDocument/2006/relationships/image"/><Relationship Id="rId4" Target="../media/image9.svg" Type="http://schemas.openxmlformats.org/officeDocument/2006/relationships/image"/><Relationship Id="rId5" Target="../media/image24.jpeg" Type="http://schemas.openxmlformats.org/officeDocument/2006/relationships/image"/></Relationships>
</file>

<file path=ppt/slides/_rels/slide1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notesSlides/notesSlide11.xml" Type="http://schemas.openxmlformats.org/officeDocument/2006/relationships/notesSlide"/><Relationship Id="rId3" Target="../media/image8.png" Type="http://schemas.openxmlformats.org/officeDocument/2006/relationships/image"/><Relationship Id="rId4" Target="../media/image9.svg" Type="http://schemas.openxmlformats.org/officeDocument/2006/relationships/image"/></Relationships>
</file>

<file path=ppt/slides/_rels/slide1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28.svg" Type="http://schemas.openxmlformats.org/officeDocument/2006/relationships/image"/><Relationship Id="rId11" Target="../media/image29.png" Type="http://schemas.openxmlformats.org/officeDocument/2006/relationships/image"/><Relationship Id="rId12" Target="../media/image30.svg" Type="http://schemas.openxmlformats.org/officeDocument/2006/relationships/image"/><Relationship Id="rId13" Target="../media/image31.png" Type="http://schemas.openxmlformats.org/officeDocument/2006/relationships/image"/><Relationship Id="rId14" Target="../media/image32.svg" Type="http://schemas.openxmlformats.org/officeDocument/2006/relationships/image"/><Relationship Id="rId2" Target="../notesSlides/notesSlide12.xml" Type="http://schemas.openxmlformats.org/officeDocument/2006/relationships/notesSlide"/><Relationship Id="rId3" Target="../media/image8.png" Type="http://schemas.openxmlformats.org/officeDocument/2006/relationships/image"/><Relationship Id="rId4" Target="../media/image9.svg" Type="http://schemas.openxmlformats.org/officeDocument/2006/relationships/image"/><Relationship Id="rId5" Target="../media/image14.png" Type="http://schemas.openxmlformats.org/officeDocument/2006/relationships/image"/><Relationship Id="rId6" Target="../media/image15.svg" Type="http://schemas.openxmlformats.org/officeDocument/2006/relationships/image"/><Relationship Id="rId7" Target="../media/image25.png" Type="http://schemas.openxmlformats.org/officeDocument/2006/relationships/image"/><Relationship Id="rId8" Target="../media/image26.svg" Type="http://schemas.openxmlformats.org/officeDocument/2006/relationships/image"/><Relationship Id="rId9" Target="../media/image27.png" Type="http://schemas.openxmlformats.org/officeDocument/2006/relationships/image"/></Relationships>
</file>

<file path=ppt/slides/_rels/slide1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3.png" Type="http://schemas.openxmlformats.org/officeDocument/2006/relationships/image"/><Relationship Id="rId3" Target="../media/image34.png" Type="http://schemas.openxmlformats.org/officeDocument/2006/relationships/image"/><Relationship Id="rId4" Target="../media/image35.svg" Type="http://schemas.openxmlformats.org/officeDocument/2006/relationships/image"/><Relationship Id="rId5" Target="../media/image36.png" Type="http://schemas.openxmlformats.org/officeDocument/2006/relationships/image"/><Relationship Id="rId6" Target="../media/image37.png" Type="http://schemas.openxmlformats.org/officeDocument/2006/relationships/image"/><Relationship Id="rId7" Target="../media/image38.sv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notesSlides/notesSlide2.xml" Type="http://schemas.openxmlformats.org/officeDocument/2006/relationships/notesSlide"/><Relationship Id="rId3" Target="../media/image8.png" Type="http://schemas.openxmlformats.org/officeDocument/2006/relationships/image"/><Relationship Id="rId4" Target="../media/image9.svg" Type="http://schemas.openxmlformats.org/officeDocument/2006/relationships/image"/><Relationship Id="rId5" Target="../media/image10.png" Type="http://schemas.openxmlformats.org/officeDocument/2006/relationships/image"/><Relationship Id="rId6" Target="../media/image11.pn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notesSlides/notesSlide3.xml" Type="http://schemas.openxmlformats.org/officeDocument/2006/relationships/notesSlide"/><Relationship Id="rId3" Target="../media/image8.png" Type="http://schemas.openxmlformats.org/officeDocument/2006/relationships/image"/><Relationship Id="rId4" Target="../media/image9.svg" Type="http://schemas.openxmlformats.org/officeDocument/2006/relationships/image"/><Relationship Id="rId5" Target="../media/image12.png" Type="http://schemas.openxmlformats.org/officeDocument/2006/relationships/image"/><Relationship Id="rId6" Target="../media/image13.pn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notesSlides/notesSlide4.xml" Type="http://schemas.openxmlformats.org/officeDocument/2006/relationships/notesSlide"/><Relationship Id="rId3" Target="../media/image8.png" Type="http://schemas.openxmlformats.org/officeDocument/2006/relationships/image"/><Relationship Id="rId4" Target="../media/image9.svg" Type="http://schemas.openxmlformats.org/officeDocument/2006/relationships/image"/><Relationship Id="rId5" Target="../media/image14.png" Type="http://schemas.openxmlformats.org/officeDocument/2006/relationships/image"/><Relationship Id="rId6" Target="../media/image15.sv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notesSlides/notesSlide5.xml" Type="http://schemas.openxmlformats.org/officeDocument/2006/relationships/notesSlide"/><Relationship Id="rId3" Target="../media/image8.png" Type="http://schemas.openxmlformats.org/officeDocument/2006/relationships/image"/><Relationship Id="rId4" Target="../media/image9.svg" Type="http://schemas.openxmlformats.org/officeDocument/2006/relationships/image"/><Relationship Id="rId5" Target="../media/image16.png" Type="http://schemas.openxmlformats.org/officeDocument/2006/relationships/image"/><Relationship Id="rId6" Target="../media/image17.sv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notesSlides/notesSlide6.xml" Type="http://schemas.openxmlformats.org/officeDocument/2006/relationships/notesSlide"/><Relationship Id="rId3" Target="../media/image8.png" Type="http://schemas.openxmlformats.org/officeDocument/2006/relationships/image"/><Relationship Id="rId4" Target="../media/image9.svg" Type="http://schemas.openxmlformats.org/officeDocument/2006/relationships/image"/><Relationship Id="rId5" Target="../media/image18.pn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notesSlides/notesSlide7.xml" Type="http://schemas.openxmlformats.org/officeDocument/2006/relationships/notesSlide"/><Relationship Id="rId3" Target="../media/image8.png" Type="http://schemas.openxmlformats.org/officeDocument/2006/relationships/image"/><Relationship Id="rId4" Target="../media/image9.svg" Type="http://schemas.openxmlformats.org/officeDocument/2006/relationships/image"/><Relationship Id="rId5" Target="../media/image19.png" Type="http://schemas.openxmlformats.org/officeDocument/2006/relationships/image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notesSlides/notesSlide8.xml" Type="http://schemas.openxmlformats.org/officeDocument/2006/relationships/notesSlide"/><Relationship Id="rId3" Target="../media/image8.png" Type="http://schemas.openxmlformats.org/officeDocument/2006/relationships/image"/><Relationship Id="rId4" Target="../media/image9.svg" Type="http://schemas.openxmlformats.org/officeDocument/2006/relationships/image"/><Relationship Id="rId5" Target="../media/image20.png" Type="http://schemas.openxmlformats.org/officeDocument/2006/relationships/image"/></Relationships>
</file>

<file path=ppt/slides/_rels/slide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notesSlides/notesSlide9.xml" Type="http://schemas.openxmlformats.org/officeDocument/2006/relationships/notesSlide"/><Relationship Id="rId3" Target="../media/image8.png" Type="http://schemas.openxmlformats.org/officeDocument/2006/relationships/image"/><Relationship Id="rId4" Target="../media/image9.svg" Type="http://schemas.openxmlformats.org/officeDocument/2006/relationships/image"/><Relationship Id="rId5" Target="../media/image14.png" Type="http://schemas.openxmlformats.org/officeDocument/2006/relationships/image"/><Relationship Id="rId6" Target="../media/image15.svg" Type="http://schemas.openxmlformats.org/officeDocument/2006/relationships/image"/><Relationship Id="rId7" Target="../media/image21.jpeg" Type="http://schemas.openxmlformats.org/officeDocument/2006/relationships/image"/><Relationship Id="rId8" Target="../media/image22.png" Type="http://schemas.openxmlformats.org/officeDocument/2006/relationships/image"/><Relationship Id="rId9" Target="../media/image23.sv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DDBC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-203482"/>
            <a:ext cx="7361042" cy="5999956"/>
          </a:xfrm>
          <a:custGeom>
            <a:avLst/>
            <a:gdLst/>
            <a:ahLst/>
            <a:cxnLst/>
            <a:rect r="r" b="b" t="t" l="l"/>
            <a:pathLst>
              <a:path h="5999956" w="7361042">
                <a:moveTo>
                  <a:pt x="0" y="0"/>
                </a:moveTo>
                <a:lnTo>
                  <a:pt x="7361042" y="0"/>
                </a:lnTo>
                <a:lnTo>
                  <a:pt x="7361042" y="5999956"/>
                </a:lnTo>
                <a:lnTo>
                  <a:pt x="0" y="599995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-1374" r="0" b="-1374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-560114" y="4575452"/>
            <a:ext cx="7376660" cy="5934622"/>
          </a:xfrm>
          <a:custGeom>
            <a:avLst/>
            <a:gdLst/>
            <a:ahLst/>
            <a:cxnLst/>
            <a:rect r="r" b="b" t="t" l="l"/>
            <a:pathLst>
              <a:path h="5934622" w="7376660">
                <a:moveTo>
                  <a:pt x="0" y="0"/>
                </a:moveTo>
                <a:lnTo>
                  <a:pt x="7376660" y="0"/>
                </a:lnTo>
                <a:lnTo>
                  <a:pt x="7376660" y="5934622"/>
                </a:lnTo>
                <a:lnTo>
                  <a:pt x="0" y="593462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6188" t="0" r="-4208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2928143" y="-19050"/>
            <a:ext cx="7181321" cy="5962237"/>
          </a:xfrm>
          <a:custGeom>
            <a:avLst/>
            <a:gdLst/>
            <a:ahLst/>
            <a:cxnLst/>
            <a:rect r="r" b="b" t="t" l="l"/>
            <a:pathLst>
              <a:path h="5962237" w="7181321">
                <a:moveTo>
                  <a:pt x="0" y="0"/>
                </a:moveTo>
                <a:lnTo>
                  <a:pt x="7181321" y="0"/>
                </a:lnTo>
                <a:lnTo>
                  <a:pt x="7181321" y="5962237"/>
                </a:lnTo>
                <a:lnTo>
                  <a:pt x="0" y="596223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6356" t="0" r="-5085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10926958" y="-203482"/>
            <a:ext cx="7361042" cy="5999956"/>
          </a:xfrm>
          <a:custGeom>
            <a:avLst/>
            <a:gdLst/>
            <a:ahLst/>
            <a:cxnLst/>
            <a:rect r="r" b="b" t="t" l="l"/>
            <a:pathLst>
              <a:path h="5999956" w="7361042">
                <a:moveTo>
                  <a:pt x="0" y="0"/>
                </a:moveTo>
                <a:lnTo>
                  <a:pt x="7361042" y="0"/>
                </a:lnTo>
                <a:lnTo>
                  <a:pt x="7361042" y="5999956"/>
                </a:lnTo>
                <a:lnTo>
                  <a:pt x="0" y="5999956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-1081" r="0" b="-1081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7908467" y="-28384"/>
            <a:ext cx="7361042" cy="5999956"/>
          </a:xfrm>
          <a:custGeom>
            <a:avLst/>
            <a:gdLst/>
            <a:ahLst/>
            <a:cxnLst/>
            <a:rect r="r" b="b" t="t" l="l"/>
            <a:pathLst>
              <a:path h="5999956" w="7361042">
                <a:moveTo>
                  <a:pt x="0" y="0"/>
                </a:moveTo>
                <a:lnTo>
                  <a:pt x="7361042" y="0"/>
                </a:lnTo>
                <a:lnTo>
                  <a:pt x="7361042" y="5999956"/>
                </a:lnTo>
                <a:lnTo>
                  <a:pt x="0" y="5999956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-1240" t="0" r="-4961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12366243" y="4232443"/>
            <a:ext cx="9027312" cy="6054557"/>
          </a:xfrm>
          <a:custGeom>
            <a:avLst/>
            <a:gdLst/>
            <a:ahLst/>
            <a:cxnLst/>
            <a:rect r="r" b="b" t="t" l="l"/>
            <a:pathLst>
              <a:path h="6054557" w="9027312">
                <a:moveTo>
                  <a:pt x="0" y="0"/>
                </a:moveTo>
                <a:lnTo>
                  <a:pt x="9027311" y="0"/>
                </a:lnTo>
                <a:lnTo>
                  <a:pt x="9027311" y="6054557"/>
                </a:lnTo>
                <a:lnTo>
                  <a:pt x="0" y="6054557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-7123" t="0" r="-777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4354486" y="4232443"/>
            <a:ext cx="10943598" cy="6925755"/>
          </a:xfrm>
          <a:custGeom>
            <a:avLst/>
            <a:gdLst/>
            <a:ahLst/>
            <a:cxnLst/>
            <a:rect r="r" b="b" t="t" l="l"/>
            <a:pathLst>
              <a:path h="6925755" w="10943598">
                <a:moveTo>
                  <a:pt x="0" y="0"/>
                </a:moveTo>
                <a:lnTo>
                  <a:pt x="10943598" y="0"/>
                </a:lnTo>
                <a:lnTo>
                  <a:pt x="10943598" y="6925754"/>
                </a:lnTo>
                <a:lnTo>
                  <a:pt x="0" y="6925754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-5005" t="0" r="-3837" b="0"/>
            </a:stretch>
          </a:blipFill>
        </p:spPr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-1572874" y="-268718"/>
            <a:ext cx="10824436" cy="10824436"/>
          </a:xfrm>
          <a:custGeom>
            <a:avLst/>
            <a:gdLst/>
            <a:ahLst/>
            <a:cxnLst/>
            <a:rect r="r" b="b" t="t" l="l"/>
            <a:pathLst>
              <a:path h="10824436" w="10824436">
                <a:moveTo>
                  <a:pt x="0" y="0"/>
                </a:moveTo>
                <a:lnTo>
                  <a:pt x="10824436" y="0"/>
                </a:lnTo>
                <a:lnTo>
                  <a:pt x="10824436" y="10824436"/>
                </a:lnTo>
                <a:lnTo>
                  <a:pt x="0" y="1082443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12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9251562" y="-537436"/>
            <a:ext cx="10824436" cy="10824436"/>
          </a:xfrm>
          <a:custGeom>
            <a:avLst/>
            <a:gdLst/>
            <a:ahLst/>
            <a:cxnLst/>
            <a:rect r="r" b="b" t="t" l="l"/>
            <a:pathLst>
              <a:path h="10824436" w="10824436">
                <a:moveTo>
                  <a:pt x="0" y="0"/>
                </a:moveTo>
                <a:lnTo>
                  <a:pt x="10824437" y="0"/>
                </a:lnTo>
                <a:lnTo>
                  <a:pt x="10824437" y="10824436"/>
                </a:lnTo>
                <a:lnTo>
                  <a:pt x="0" y="1082443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12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5114543" y="3717373"/>
            <a:ext cx="13631221" cy="14501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730"/>
              </a:lnSpc>
            </a:pPr>
            <a:r>
              <a:rPr lang="en-US" sz="10520">
                <a:solidFill>
                  <a:srgbClr val="DF2525"/>
                </a:solidFill>
                <a:latin typeface="Bobby Jones Soft"/>
                <a:ea typeface="Bobby Jones Soft"/>
                <a:cs typeface="Bobby Jones Soft"/>
                <a:sym typeface="Bobby Jones Soft"/>
              </a:rPr>
              <a:t>Pwy Yw Nic-Oh?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8384321" y="5053247"/>
            <a:ext cx="7091665" cy="13639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159"/>
              </a:lnSpc>
            </a:pPr>
            <a:r>
              <a:rPr lang="en-US" b="true" sz="3999">
                <a:solidFill>
                  <a:srgbClr val="000000"/>
                </a:solidFill>
                <a:latin typeface="Avenir Bold"/>
                <a:ea typeface="Avenir Bold"/>
                <a:cs typeface="Avenir Bold"/>
                <a:sym typeface="Avenir Bold"/>
              </a:rPr>
              <a:t>Mae Nic-Oh yn gaethiwed. Nicotin.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2036187" y="2631273"/>
            <a:ext cx="4926346" cy="4926346"/>
            <a:chOff x="0" y="0"/>
            <a:chExt cx="812800" cy="812800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5"/>
              <a:stretch>
                <a:fillRect l="-25046" t="0" r="-25046" b="0"/>
              </a:stretch>
            </a:blipFill>
          </p:spPr>
        </p:sp>
      </p:grpSp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-1572874" y="-268718"/>
            <a:ext cx="10824436" cy="10824436"/>
          </a:xfrm>
          <a:custGeom>
            <a:avLst/>
            <a:gdLst/>
            <a:ahLst/>
            <a:cxnLst/>
            <a:rect r="r" b="b" t="t" l="l"/>
            <a:pathLst>
              <a:path h="10824436" w="10824436">
                <a:moveTo>
                  <a:pt x="0" y="0"/>
                </a:moveTo>
                <a:lnTo>
                  <a:pt x="10824436" y="0"/>
                </a:lnTo>
                <a:lnTo>
                  <a:pt x="10824436" y="10824436"/>
                </a:lnTo>
                <a:lnTo>
                  <a:pt x="0" y="1082443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12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9251562" y="-537436"/>
            <a:ext cx="10824436" cy="10824436"/>
          </a:xfrm>
          <a:custGeom>
            <a:avLst/>
            <a:gdLst/>
            <a:ahLst/>
            <a:cxnLst/>
            <a:rect r="r" b="b" t="t" l="l"/>
            <a:pathLst>
              <a:path h="10824436" w="10824436">
                <a:moveTo>
                  <a:pt x="0" y="0"/>
                </a:moveTo>
                <a:lnTo>
                  <a:pt x="10824437" y="0"/>
                </a:lnTo>
                <a:lnTo>
                  <a:pt x="10824437" y="10824436"/>
                </a:lnTo>
                <a:lnTo>
                  <a:pt x="0" y="1082443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12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2024722" y="1642255"/>
            <a:ext cx="14238556" cy="118043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895"/>
              </a:lnSpc>
            </a:pPr>
            <a:r>
              <a:rPr lang="en-US" sz="8720">
                <a:solidFill>
                  <a:srgbClr val="DF2525"/>
                </a:solidFill>
                <a:latin typeface="Bobby Jones Soft"/>
                <a:ea typeface="Bobby Jones Soft"/>
                <a:cs typeface="Bobby Jones Soft"/>
                <a:sym typeface="Bobby Jones Soft"/>
              </a:rPr>
              <a:t>Sut mae Nic-Oh yn eich bachu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2142377" y="3473428"/>
            <a:ext cx="14003246" cy="58738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777242" indent="-388621" lvl="1">
              <a:lnSpc>
                <a:spcPts val="4644"/>
              </a:lnSpc>
              <a:buFont typeface="Arial"/>
              <a:buChar char="•"/>
            </a:pPr>
            <a:r>
              <a:rPr lang="en-US" sz="3600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rPr>
              <a:t>Nicotin yw'r dylanwadwr eithaf - mae'n twyllo'ch ymennydd i feddwl bod ei angen arnoch chi.</a:t>
            </a:r>
          </a:p>
          <a:p>
            <a:pPr algn="l" marL="777242" indent="-388621" lvl="1">
              <a:lnSpc>
                <a:spcPts val="4644"/>
              </a:lnSpc>
              <a:buFont typeface="Arial"/>
              <a:buChar char="•"/>
            </a:pPr>
            <a:r>
              <a:rPr lang="en-US" sz="3600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rPr>
              <a:t>Mae'n herwgipio system wobrwyo eich ymennydd, gan wneud i chi eisiau mwy, hyd yn oed pan nad ydych chi eisiau gwneud hynny.</a:t>
            </a:r>
          </a:p>
          <a:p>
            <a:pPr algn="l" marL="777242" indent="-388621" lvl="1">
              <a:lnSpc>
                <a:spcPts val="4644"/>
              </a:lnSpc>
              <a:buFont typeface="Arial"/>
              <a:buChar char="•"/>
            </a:pPr>
            <a:r>
              <a:rPr lang="en-US" sz="3600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rPr>
              <a:t>Mae'n eich argyhoeddi bod rhoi'r gorau iddi yn amhosib — ond dim ond y caethiwed yn siarad yw hynny.</a:t>
            </a:r>
          </a:p>
          <a:p>
            <a:pPr algn="l" marL="777242" indent="-388621" lvl="1">
              <a:lnSpc>
                <a:spcPts val="4644"/>
              </a:lnSpc>
              <a:buFont typeface="Arial"/>
              <a:buChar char="•"/>
            </a:pPr>
            <a:r>
              <a:rPr lang="en-US" sz="3600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rPr>
              <a:t>Mae'n gwneud i chi deimlo bod bywyd yn well gydag ef, ond mewn gwirionedd? Mae'n eich cadw chi'n gaeth.</a:t>
            </a:r>
          </a:p>
          <a:p>
            <a:pPr algn="l" marL="777242" indent="-388621" lvl="1">
              <a:lnSpc>
                <a:spcPts val="4644"/>
              </a:lnSpc>
              <a:buFont typeface="Arial"/>
              <a:buChar char="•"/>
            </a:pPr>
            <a:r>
              <a:rPr lang="en-US" sz="3600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rPr>
              <a:t>Nid ydych yn dilyn Nicotin - </a:t>
            </a:r>
            <a:r>
              <a:rPr lang="en-US" b="true" sz="3600">
                <a:solidFill>
                  <a:srgbClr val="000000"/>
                </a:solidFill>
                <a:latin typeface="Avenir Bold"/>
                <a:ea typeface="Avenir Bold"/>
                <a:cs typeface="Avenir Bold"/>
                <a:sym typeface="Avenir Bold"/>
              </a:rPr>
              <a:t>mae Nicotin yn eich dilyn chi.</a:t>
            </a:r>
          </a:p>
        </p:txBody>
      </p:sp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9251562" y="-537436"/>
            <a:ext cx="10824436" cy="10824436"/>
          </a:xfrm>
          <a:custGeom>
            <a:avLst/>
            <a:gdLst/>
            <a:ahLst/>
            <a:cxnLst/>
            <a:rect r="r" b="b" t="t" l="l"/>
            <a:pathLst>
              <a:path h="10824436" w="10824436">
                <a:moveTo>
                  <a:pt x="0" y="0"/>
                </a:moveTo>
                <a:lnTo>
                  <a:pt x="10824437" y="0"/>
                </a:lnTo>
                <a:lnTo>
                  <a:pt x="10824437" y="10824436"/>
                </a:lnTo>
                <a:lnTo>
                  <a:pt x="0" y="1082443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12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-1572874" y="-268718"/>
            <a:ext cx="10824436" cy="10824436"/>
          </a:xfrm>
          <a:custGeom>
            <a:avLst/>
            <a:gdLst/>
            <a:ahLst/>
            <a:cxnLst/>
            <a:rect r="r" b="b" t="t" l="l"/>
            <a:pathLst>
              <a:path h="10824436" w="10824436">
                <a:moveTo>
                  <a:pt x="0" y="0"/>
                </a:moveTo>
                <a:lnTo>
                  <a:pt x="10824436" y="0"/>
                </a:lnTo>
                <a:lnTo>
                  <a:pt x="10824436" y="10824436"/>
                </a:lnTo>
                <a:lnTo>
                  <a:pt x="0" y="1082443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12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true" rot="0">
            <a:off x="3246481" y="4678444"/>
            <a:ext cx="6024378" cy="1506094"/>
          </a:xfrm>
          <a:custGeom>
            <a:avLst/>
            <a:gdLst/>
            <a:ahLst/>
            <a:cxnLst/>
            <a:rect r="r" b="b" t="t" l="l"/>
            <a:pathLst>
              <a:path h="1506094" w="6024378">
                <a:moveTo>
                  <a:pt x="0" y="1506095"/>
                </a:moveTo>
                <a:lnTo>
                  <a:pt x="6024378" y="1506095"/>
                </a:lnTo>
                <a:lnTo>
                  <a:pt x="6024378" y="0"/>
                </a:lnTo>
                <a:lnTo>
                  <a:pt x="0" y="0"/>
                </a:lnTo>
                <a:lnTo>
                  <a:pt x="0" y="1506095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true" rot="0">
            <a:off x="11077004" y="4705617"/>
            <a:ext cx="6352298" cy="1588075"/>
          </a:xfrm>
          <a:custGeom>
            <a:avLst/>
            <a:gdLst/>
            <a:ahLst/>
            <a:cxnLst/>
            <a:rect r="r" b="b" t="t" l="l"/>
            <a:pathLst>
              <a:path h="1588075" w="6352298">
                <a:moveTo>
                  <a:pt x="0" y="1588075"/>
                </a:moveTo>
                <a:lnTo>
                  <a:pt x="6352298" y="1588075"/>
                </a:lnTo>
                <a:lnTo>
                  <a:pt x="6352298" y="0"/>
                </a:lnTo>
                <a:lnTo>
                  <a:pt x="0" y="0"/>
                </a:lnTo>
                <a:lnTo>
                  <a:pt x="0" y="1588075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true" rot="0">
            <a:off x="3106748" y="6734861"/>
            <a:ext cx="5743389" cy="1435847"/>
          </a:xfrm>
          <a:custGeom>
            <a:avLst/>
            <a:gdLst/>
            <a:ahLst/>
            <a:cxnLst/>
            <a:rect r="r" b="b" t="t" l="l"/>
            <a:pathLst>
              <a:path h="1435847" w="5743389">
                <a:moveTo>
                  <a:pt x="0" y="1435848"/>
                </a:moveTo>
                <a:lnTo>
                  <a:pt x="5743389" y="1435848"/>
                </a:lnTo>
                <a:lnTo>
                  <a:pt x="5743389" y="0"/>
                </a:lnTo>
                <a:lnTo>
                  <a:pt x="0" y="0"/>
                </a:lnTo>
                <a:lnTo>
                  <a:pt x="0" y="1435848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true" rot="0">
            <a:off x="10598640" y="6734861"/>
            <a:ext cx="6106368" cy="1526592"/>
          </a:xfrm>
          <a:custGeom>
            <a:avLst/>
            <a:gdLst/>
            <a:ahLst/>
            <a:cxnLst/>
            <a:rect r="r" b="b" t="t" l="l"/>
            <a:pathLst>
              <a:path h="1526592" w="6106368">
                <a:moveTo>
                  <a:pt x="0" y="1526592"/>
                </a:moveTo>
                <a:lnTo>
                  <a:pt x="6106368" y="1526592"/>
                </a:lnTo>
                <a:lnTo>
                  <a:pt x="6106368" y="0"/>
                </a:lnTo>
                <a:lnTo>
                  <a:pt x="0" y="0"/>
                </a:lnTo>
                <a:lnTo>
                  <a:pt x="0" y="1526592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1727499" y="6815897"/>
            <a:ext cx="1152069" cy="1159315"/>
          </a:xfrm>
          <a:custGeom>
            <a:avLst/>
            <a:gdLst/>
            <a:ahLst/>
            <a:cxnLst/>
            <a:rect r="r" b="b" t="t" l="l"/>
            <a:pathLst>
              <a:path h="1159315" w="1152069">
                <a:moveTo>
                  <a:pt x="0" y="0"/>
                </a:moveTo>
                <a:lnTo>
                  <a:pt x="1152069" y="0"/>
                </a:lnTo>
                <a:lnTo>
                  <a:pt x="1152069" y="1159315"/>
                </a:lnTo>
                <a:lnTo>
                  <a:pt x="0" y="1159315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9546941" y="5068473"/>
            <a:ext cx="1402548" cy="1129051"/>
          </a:xfrm>
          <a:custGeom>
            <a:avLst/>
            <a:gdLst/>
            <a:ahLst/>
            <a:cxnLst/>
            <a:rect r="r" b="b" t="t" l="l"/>
            <a:pathLst>
              <a:path h="1129051" w="1402548">
                <a:moveTo>
                  <a:pt x="0" y="0"/>
                </a:moveTo>
                <a:lnTo>
                  <a:pt x="1402548" y="0"/>
                </a:lnTo>
                <a:lnTo>
                  <a:pt x="1402548" y="1129051"/>
                </a:lnTo>
                <a:lnTo>
                  <a:pt x="0" y="1129051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0">
            <a:off x="9317291" y="6573090"/>
            <a:ext cx="1158717" cy="1483158"/>
          </a:xfrm>
          <a:custGeom>
            <a:avLst/>
            <a:gdLst/>
            <a:ahLst/>
            <a:cxnLst/>
            <a:rect r="r" b="b" t="t" l="l"/>
            <a:pathLst>
              <a:path h="1483158" w="1158717">
                <a:moveTo>
                  <a:pt x="0" y="0"/>
                </a:moveTo>
                <a:lnTo>
                  <a:pt x="1158717" y="0"/>
                </a:lnTo>
                <a:lnTo>
                  <a:pt x="1158717" y="1483158"/>
                </a:lnTo>
                <a:lnTo>
                  <a:pt x="0" y="1483158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929323" y="4506076"/>
            <a:ext cx="2177424" cy="1910690"/>
          </a:xfrm>
          <a:custGeom>
            <a:avLst/>
            <a:gdLst/>
            <a:ahLst/>
            <a:cxnLst/>
            <a:rect r="r" b="b" t="t" l="l"/>
            <a:pathLst>
              <a:path h="1910690" w="2177424">
                <a:moveTo>
                  <a:pt x="0" y="0"/>
                </a:moveTo>
                <a:lnTo>
                  <a:pt x="2177425" y="0"/>
                </a:lnTo>
                <a:lnTo>
                  <a:pt x="2177425" y="1910690"/>
                </a:lnTo>
                <a:lnTo>
                  <a:pt x="0" y="1910690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2" id="12"/>
          <p:cNvSpPr txBox="true"/>
          <p:nvPr/>
        </p:nvSpPr>
        <p:spPr>
          <a:xfrm rot="0">
            <a:off x="2350330" y="2656771"/>
            <a:ext cx="13631221" cy="14501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730"/>
              </a:lnSpc>
            </a:pPr>
            <a:r>
              <a:rPr lang="en-US" sz="10520">
                <a:solidFill>
                  <a:srgbClr val="DF2525"/>
                </a:solidFill>
                <a:latin typeface="Bobby Jones Soft"/>
                <a:ea typeface="Bobby Jones Soft"/>
                <a:cs typeface="Bobby Jones Soft"/>
                <a:sym typeface="Bobby Jones Soft"/>
              </a:rPr>
              <a:t>Sgîl-effeithiau Nic-Oh?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3505279" y="4846207"/>
            <a:ext cx="4409907" cy="12356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075"/>
              </a:lnSpc>
            </a:pPr>
            <a:r>
              <a:rPr lang="en-US" sz="2796" b="true">
                <a:solidFill>
                  <a:srgbClr val="000000"/>
                </a:solidFill>
                <a:latin typeface="Avenir Bold"/>
                <a:ea typeface="Avenir Bold"/>
                <a:cs typeface="Avenir Bold"/>
                <a:sym typeface="Avenir Bold"/>
              </a:rPr>
              <a:t>Iechyd Meddwl: </a:t>
            </a:r>
            <a:r>
              <a:rPr lang="en-US" sz="2796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rPr>
              <a:t>Gorbryder, anniddigrwydd, anhunedd, aflonydd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11349539" y="4892050"/>
            <a:ext cx="5503350" cy="12356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075"/>
              </a:lnSpc>
            </a:pPr>
            <a:r>
              <a:rPr lang="en-US" sz="2796" b="true">
                <a:solidFill>
                  <a:srgbClr val="000000"/>
                </a:solidFill>
                <a:latin typeface="Avenir Bold"/>
                <a:ea typeface="Avenir Bold"/>
                <a:cs typeface="Avenir Bold"/>
                <a:sym typeface="Avenir Bold"/>
              </a:rPr>
              <a:t>Iechyd Corfforol:</a:t>
            </a:r>
            <a:r>
              <a:rPr lang="en-US" sz="2796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rPr>
              <a:t> Wedi blino drwy'r amser, yn teimlo'n flinedig, yn cael trafferth canolbwyntio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3431079" y="6830192"/>
            <a:ext cx="4942327" cy="12356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075"/>
              </a:lnSpc>
            </a:pPr>
            <a:r>
              <a:rPr lang="en-US" b="true" sz="2796">
                <a:solidFill>
                  <a:srgbClr val="000000"/>
                </a:solidFill>
                <a:latin typeface="Avenir Bold"/>
                <a:ea typeface="Avenir Bold"/>
                <a:cs typeface="Avenir Bold"/>
                <a:sym typeface="Avenir Bold"/>
              </a:rPr>
              <a:t>Bywyd Cymdeithasol: </a:t>
            </a:r>
            <a:r>
              <a:rPr lang="en-US" sz="2796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rPr>
              <a:t>Colli mas, camu i ffwrdd o ffrindiau, teimlo wedi'ch eithrio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10943162" y="6912817"/>
            <a:ext cx="4746099" cy="12356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075"/>
              </a:lnSpc>
            </a:pPr>
            <a:r>
              <a:rPr lang="en-US" sz="2796" b="true">
                <a:solidFill>
                  <a:srgbClr val="000000"/>
                </a:solidFill>
                <a:latin typeface="Avenir Bold"/>
                <a:ea typeface="Avenir Bold"/>
                <a:cs typeface="Avenir Bold"/>
                <a:sym typeface="Avenir Bold"/>
              </a:rPr>
              <a:t>Effaith Ariannol: </a:t>
            </a:r>
            <a:r>
              <a:rPr lang="en-US" sz="2796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rPr>
              <a:t>Gwario arian a allai fynd tuag at bethau o bwys</a:t>
            </a:r>
          </a:p>
        </p:txBody>
      </p:sp>
    </p:spTree>
  </p:cSld>
  <p:clrMapOvr>
    <a:masterClrMapping/>
  </p:clrMapOvr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CF171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4677048" y="8471910"/>
            <a:ext cx="4131398" cy="3711517"/>
            <a:chOff x="0" y="0"/>
            <a:chExt cx="812800" cy="730194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812800" cy="730194"/>
            </a:xfrm>
            <a:custGeom>
              <a:avLst/>
              <a:gdLst/>
              <a:ahLst/>
              <a:cxnLst/>
              <a:rect r="r" b="b" t="t" l="l"/>
              <a:pathLst>
                <a:path h="730194" w="812800">
                  <a:moveTo>
                    <a:pt x="406400" y="0"/>
                  </a:moveTo>
                  <a:cubicBezTo>
                    <a:pt x="181951" y="0"/>
                    <a:pt x="0" y="163459"/>
                    <a:pt x="0" y="365097"/>
                  </a:cubicBezTo>
                  <a:cubicBezTo>
                    <a:pt x="0" y="566734"/>
                    <a:pt x="181951" y="730194"/>
                    <a:pt x="406400" y="730194"/>
                  </a:cubicBezTo>
                  <a:cubicBezTo>
                    <a:pt x="630849" y="730194"/>
                    <a:pt x="812800" y="566734"/>
                    <a:pt x="812800" y="365097"/>
                  </a:cubicBezTo>
                  <a:cubicBezTo>
                    <a:pt x="812800" y="163459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1E232E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76200" y="-7744"/>
              <a:ext cx="660400" cy="669482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15333764" y="9061892"/>
            <a:ext cx="2443536" cy="989161"/>
          </a:xfrm>
          <a:custGeom>
            <a:avLst/>
            <a:gdLst/>
            <a:ahLst/>
            <a:cxnLst/>
            <a:rect r="r" b="b" t="t" l="l"/>
            <a:pathLst>
              <a:path h="989161" w="2443536">
                <a:moveTo>
                  <a:pt x="0" y="0"/>
                </a:moveTo>
                <a:lnTo>
                  <a:pt x="2443536" y="0"/>
                </a:lnTo>
                <a:lnTo>
                  <a:pt x="2443536" y="989161"/>
                </a:lnTo>
                <a:lnTo>
                  <a:pt x="0" y="98916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8515" r="0" b="-8515"/>
            </a:stretch>
          </a:blipFill>
        </p:spPr>
      </p:sp>
      <p:grpSp>
        <p:nvGrpSpPr>
          <p:cNvPr name="Group 6" id="6"/>
          <p:cNvGrpSpPr/>
          <p:nvPr/>
        </p:nvGrpSpPr>
        <p:grpSpPr>
          <a:xfrm rot="0">
            <a:off x="-3164652" y="-7736890"/>
            <a:ext cx="24617304" cy="7790355"/>
            <a:chOff x="0" y="0"/>
            <a:chExt cx="3582163" cy="1133606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3582163" cy="1133606"/>
            </a:xfrm>
            <a:custGeom>
              <a:avLst/>
              <a:gdLst/>
              <a:ahLst/>
              <a:cxnLst/>
              <a:rect r="r" b="b" t="t" l="l"/>
              <a:pathLst>
                <a:path h="1133606" w="3582163">
                  <a:moveTo>
                    <a:pt x="0" y="0"/>
                  </a:moveTo>
                  <a:lnTo>
                    <a:pt x="3582163" y="0"/>
                  </a:lnTo>
                  <a:lnTo>
                    <a:pt x="3582163" y="1133606"/>
                  </a:lnTo>
                  <a:lnTo>
                    <a:pt x="0" y="1133606"/>
                  </a:lnTo>
                  <a:close/>
                </a:path>
              </a:pathLst>
            </a:custGeom>
            <a:solidFill>
              <a:srgbClr val="CF1717"/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0" y="-57150"/>
              <a:ext cx="3582163" cy="119075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960"/>
                </a:lnSpc>
              </a:pPr>
            </a:p>
          </p:txBody>
        </p:sp>
      </p:grpSp>
      <p:sp>
        <p:nvSpPr>
          <p:cNvPr name="Freeform 9" id="9"/>
          <p:cNvSpPr/>
          <p:nvPr/>
        </p:nvSpPr>
        <p:spPr>
          <a:xfrm flipH="true" flipV="true" rot="0">
            <a:off x="-721178" y="-988196"/>
            <a:ext cx="19174706" cy="4577961"/>
          </a:xfrm>
          <a:custGeom>
            <a:avLst/>
            <a:gdLst/>
            <a:ahLst/>
            <a:cxnLst/>
            <a:rect r="r" b="b" t="t" l="l"/>
            <a:pathLst>
              <a:path h="4577961" w="19174706">
                <a:moveTo>
                  <a:pt x="19174706" y="4577961"/>
                </a:moveTo>
                <a:lnTo>
                  <a:pt x="0" y="4577961"/>
                </a:lnTo>
                <a:lnTo>
                  <a:pt x="0" y="0"/>
                </a:lnTo>
                <a:lnTo>
                  <a:pt x="19174706" y="0"/>
                </a:lnTo>
                <a:lnTo>
                  <a:pt x="19174706" y="4577961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0" id="10"/>
          <p:cNvSpPr txBox="true"/>
          <p:nvPr/>
        </p:nvSpPr>
        <p:spPr>
          <a:xfrm rot="0">
            <a:off x="4536632" y="6798632"/>
            <a:ext cx="9214737" cy="142943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1512"/>
              </a:lnSpc>
              <a:spcBef>
                <a:spcPct val="0"/>
              </a:spcBef>
            </a:pPr>
            <a:r>
              <a:rPr lang="en-US" sz="8222" spc="-550">
                <a:solidFill>
                  <a:srgbClr val="FFFFFF"/>
                </a:solidFill>
                <a:latin typeface="Bobby Jones Soft"/>
                <a:ea typeface="Bobby Jones Soft"/>
                <a:cs typeface="Bobby Jones Soft"/>
                <a:sym typeface="Bobby Jones Soft"/>
              </a:rPr>
              <a:t>Mae Pob Munud yn Cyfri</a:t>
            </a:r>
          </a:p>
        </p:txBody>
      </p:sp>
      <p:grpSp>
        <p:nvGrpSpPr>
          <p:cNvPr name="Group 11" id="11"/>
          <p:cNvGrpSpPr/>
          <p:nvPr/>
        </p:nvGrpSpPr>
        <p:grpSpPr>
          <a:xfrm rot="0">
            <a:off x="2715091" y="3579311"/>
            <a:ext cx="13276918" cy="3128378"/>
            <a:chOff x="0" y="0"/>
            <a:chExt cx="17702558" cy="4171170"/>
          </a:xfrm>
        </p:grpSpPr>
        <p:sp>
          <p:nvSpPr>
            <p:cNvPr name="TextBox 12" id="12"/>
            <p:cNvSpPr txBox="true"/>
            <p:nvPr/>
          </p:nvSpPr>
          <p:spPr>
            <a:xfrm rot="0">
              <a:off x="3348879" y="2173305"/>
              <a:ext cx="10884380" cy="199786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12494"/>
                </a:lnSpc>
                <a:spcBef>
                  <a:spcPct val="0"/>
                </a:spcBef>
              </a:pPr>
              <a:r>
                <a:rPr lang="en-US" sz="8924" spc="-410">
                  <a:solidFill>
                    <a:srgbClr val="FFC57F"/>
                  </a:solidFill>
                  <a:latin typeface="Bobby Jones Soft"/>
                  <a:ea typeface="Bobby Jones Soft"/>
                  <a:cs typeface="Bobby Jones Soft"/>
                  <a:sym typeface="Bobby Jones Soft"/>
                </a:rPr>
                <a:t>Mawrth 12</a:t>
              </a:r>
              <a:r>
                <a:rPr lang="en-US" sz="8924" spc="-410">
                  <a:solidFill>
                    <a:srgbClr val="FFFFFF"/>
                  </a:solidFill>
                  <a:latin typeface="Bobby Jones Soft"/>
                  <a:ea typeface="Bobby Jones Soft"/>
                  <a:cs typeface="Bobby Jones Soft"/>
                  <a:sym typeface="Bobby Jones Soft"/>
                </a:rPr>
                <a:t> 2025</a:t>
              </a:r>
            </a:p>
          </p:txBody>
        </p:sp>
        <p:sp>
          <p:nvSpPr>
            <p:cNvPr name="TextBox 13" id="13"/>
            <p:cNvSpPr txBox="true"/>
            <p:nvPr/>
          </p:nvSpPr>
          <p:spPr>
            <a:xfrm rot="0">
              <a:off x="0" y="-304800"/>
              <a:ext cx="17702558" cy="317768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19877"/>
                </a:lnSpc>
                <a:spcBef>
                  <a:spcPct val="0"/>
                </a:spcBef>
              </a:pPr>
              <a:r>
                <a:rPr lang="en-US" sz="14197" spc="-780">
                  <a:solidFill>
                    <a:srgbClr val="FFFFFF"/>
                  </a:solidFill>
                  <a:latin typeface="Bobby Jones Soft"/>
                  <a:ea typeface="Bobby Jones Soft"/>
                  <a:cs typeface="Bobby Jones Soft"/>
                  <a:sym typeface="Bobby Jones Soft"/>
                </a:rPr>
                <a:t>Diwrnod D  m Smygu</a:t>
              </a:r>
            </a:p>
          </p:txBody>
        </p:sp>
        <p:sp>
          <p:nvSpPr>
            <p:cNvPr name="Freeform 14" id="14"/>
            <p:cNvSpPr/>
            <p:nvPr/>
          </p:nvSpPr>
          <p:spPr>
            <a:xfrm flipH="false" flipV="false" rot="0">
              <a:off x="9443627" y="515900"/>
              <a:ext cx="332442" cy="1726972"/>
            </a:xfrm>
            <a:custGeom>
              <a:avLst/>
              <a:gdLst/>
              <a:ahLst/>
              <a:cxnLst/>
              <a:rect r="r" b="b" t="t" l="l"/>
              <a:pathLst>
                <a:path h="1726972" w="332442">
                  <a:moveTo>
                    <a:pt x="0" y="0"/>
                  </a:moveTo>
                  <a:lnTo>
                    <a:pt x="332442" y="0"/>
                  </a:lnTo>
                  <a:lnTo>
                    <a:pt x="332442" y="1726971"/>
                  </a:lnTo>
                  <a:lnTo>
                    <a:pt x="0" y="172697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 l="0" t="0" r="0" b="0"/>
              </a:stretch>
            </a:blipFill>
          </p:spPr>
        </p:sp>
        <p:sp>
          <p:nvSpPr>
            <p:cNvPr name="Freeform 15" id="15"/>
            <p:cNvSpPr/>
            <p:nvPr/>
          </p:nvSpPr>
          <p:spPr>
            <a:xfrm flipH="false" flipV="false" rot="-2551942">
              <a:off x="5464202" y="1218110"/>
              <a:ext cx="1046459" cy="322551"/>
            </a:xfrm>
            <a:custGeom>
              <a:avLst/>
              <a:gdLst/>
              <a:ahLst/>
              <a:cxnLst/>
              <a:rect r="r" b="b" t="t" l="l"/>
              <a:pathLst>
                <a:path h="322551" w="1046459">
                  <a:moveTo>
                    <a:pt x="0" y="0"/>
                  </a:moveTo>
                  <a:lnTo>
                    <a:pt x="1046459" y="0"/>
                  </a:lnTo>
                  <a:lnTo>
                    <a:pt x="1046459" y="322551"/>
                  </a:lnTo>
                  <a:lnTo>
                    <a:pt x="0" y="32255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 l="-36400" t="0" r="-27988" b="0"/>
              </a:stretch>
            </a:blipFill>
          </p:spPr>
        </p:sp>
      </p:grp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DDBC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-1572874" y="-537436"/>
            <a:ext cx="10824436" cy="10824436"/>
          </a:xfrm>
          <a:custGeom>
            <a:avLst/>
            <a:gdLst/>
            <a:ahLst/>
            <a:cxnLst/>
            <a:rect r="r" b="b" t="t" l="l"/>
            <a:pathLst>
              <a:path h="10824436" w="10824436">
                <a:moveTo>
                  <a:pt x="0" y="0"/>
                </a:moveTo>
                <a:lnTo>
                  <a:pt x="10824436" y="0"/>
                </a:lnTo>
                <a:lnTo>
                  <a:pt x="10824436" y="10824436"/>
                </a:lnTo>
                <a:lnTo>
                  <a:pt x="0" y="1082443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26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9061062" y="-537436"/>
            <a:ext cx="10824436" cy="10824436"/>
          </a:xfrm>
          <a:custGeom>
            <a:avLst/>
            <a:gdLst/>
            <a:ahLst/>
            <a:cxnLst/>
            <a:rect r="r" b="b" t="t" l="l"/>
            <a:pathLst>
              <a:path h="10824436" w="10824436">
                <a:moveTo>
                  <a:pt x="0" y="0"/>
                </a:moveTo>
                <a:lnTo>
                  <a:pt x="10824437" y="0"/>
                </a:lnTo>
                <a:lnTo>
                  <a:pt x="10824437" y="10824436"/>
                </a:lnTo>
                <a:lnTo>
                  <a:pt x="0" y="1082443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26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5864461" y="423222"/>
            <a:ext cx="6178078" cy="10745468"/>
          </a:xfrm>
          <a:custGeom>
            <a:avLst/>
            <a:gdLst/>
            <a:ahLst/>
            <a:cxnLst/>
            <a:rect r="r" b="b" t="t" l="l"/>
            <a:pathLst>
              <a:path h="10745468" w="6178078">
                <a:moveTo>
                  <a:pt x="0" y="0"/>
                </a:moveTo>
                <a:lnTo>
                  <a:pt x="6178078" y="0"/>
                </a:lnTo>
                <a:lnTo>
                  <a:pt x="6178078" y="10745468"/>
                </a:lnTo>
                <a:lnTo>
                  <a:pt x="0" y="1074546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-1003" r="0" b="-1003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12446300" y="3448760"/>
            <a:ext cx="6178078" cy="8296827"/>
          </a:xfrm>
          <a:custGeom>
            <a:avLst/>
            <a:gdLst/>
            <a:ahLst/>
            <a:cxnLst/>
            <a:rect r="r" b="b" t="t" l="l"/>
            <a:pathLst>
              <a:path h="8296827" w="6178078">
                <a:moveTo>
                  <a:pt x="0" y="0"/>
                </a:moveTo>
                <a:lnTo>
                  <a:pt x="6178078" y="0"/>
                </a:lnTo>
                <a:lnTo>
                  <a:pt x="6178078" y="8296827"/>
                </a:lnTo>
                <a:lnTo>
                  <a:pt x="0" y="8296827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-29757" r="0" b="-2327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1308604" y="2698995"/>
            <a:ext cx="3742007" cy="365883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405"/>
              </a:lnSpc>
            </a:pPr>
            <a:r>
              <a:rPr lang="en-US" sz="9220">
                <a:solidFill>
                  <a:srgbClr val="000000"/>
                </a:solidFill>
                <a:latin typeface="Bobby Jones Soft"/>
                <a:ea typeface="Bobby Jones Soft"/>
                <a:cs typeface="Bobby Jones Soft"/>
                <a:sym typeface="Bobby Jones Soft"/>
              </a:rPr>
              <a:t>Dyma â Nic-Oh 👋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308604" y="6329257"/>
            <a:ext cx="3742007" cy="84513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5"/>
              </a:lnSpc>
              <a:spcBef>
                <a:spcPct val="0"/>
              </a:spcBef>
            </a:pPr>
            <a:r>
              <a:rPr lang="en-US" b="true" sz="2796">
                <a:solidFill>
                  <a:srgbClr val="000000"/>
                </a:solidFill>
                <a:latin typeface="Avenir Bold"/>
                <a:ea typeface="Avenir Bold"/>
                <a:cs typeface="Avenir Bold"/>
                <a:sym typeface="Avenir Bold"/>
              </a:rPr>
              <a:t>Y Dylanwadwr mae Pawb yn ei Adnabod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DDBC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-1572874" y="-537436"/>
            <a:ext cx="10824436" cy="10824436"/>
          </a:xfrm>
          <a:custGeom>
            <a:avLst/>
            <a:gdLst/>
            <a:ahLst/>
            <a:cxnLst/>
            <a:rect r="r" b="b" t="t" l="l"/>
            <a:pathLst>
              <a:path h="10824436" w="10824436">
                <a:moveTo>
                  <a:pt x="0" y="0"/>
                </a:moveTo>
                <a:lnTo>
                  <a:pt x="10824436" y="0"/>
                </a:lnTo>
                <a:lnTo>
                  <a:pt x="10824436" y="10824436"/>
                </a:lnTo>
                <a:lnTo>
                  <a:pt x="0" y="1082443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26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9251562" y="-537436"/>
            <a:ext cx="10824436" cy="10824436"/>
          </a:xfrm>
          <a:custGeom>
            <a:avLst/>
            <a:gdLst/>
            <a:ahLst/>
            <a:cxnLst/>
            <a:rect r="r" b="b" t="t" l="l"/>
            <a:pathLst>
              <a:path h="10824436" w="10824436">
                <a:moveTo>
                  <a:pt x="0" y="0"/>
                </a:moveTo>
                <a:lnTo>
                  <a:pt x="10824437" y="0"/>
                </a:lnTo>
                <a:lnTo>
                  <a:pt x="10824437" y="10824436"/>
                </a:lnTo>
                <a:lnTo>
                  <a:pt x="0" y="1082443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26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2935201" y="1342527"/>
            <a:ext cx="5660282" cy="8071381"/>
          </a:xfrm>
          <a:custGeom>
            <a:avLst/>
            <a:gdLst/>
            <a:ahLst/>
            <a:cxnLst/>
            <a:rect r="r" b="b" t="t" l="l"/>
            <a:pathLst>
              <a:path h="8071381" w="5660282">
                <a:moveTo>
                  <a:pt x="0" y="0"/>
                </a:moveTo>
                <a:lnTo>
                  <a:pt x="5660283" y="0"/>
                </a:lnTo>
                <a:lnTo>
                  <a:pt x="5660283" y="8071381"/>
                </a:lnTo>
                <a:lnTo>
                  <a:pt x="0" y="807138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-49208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8939611" y="1342527"/>
            <a:ext cx="6094204" cy="8071381"/>
          </a:xfrm>
          <a:custGeom>
            <a:avLst/>
            <a:gdLst/>
            <a:ahLst/>
            <a:cxnLst/>
            <a:rect r="r" b="b" t="t" l="l"/>
            <a:pathLst>
              <a:path h="8071381" w="6094204">
                <a:moveTo>
                  <a:pt x="0" y="0"/>
                </a:moveTo>
                <a:lnTo>
                  <a:pt x="6094204" y="0"/>
                </a:lnTo>
                <a:lnTo>
                  <a:pt x="6094204" y="8071381"/>
                </a:lnTo>
                <a:lnTo>
                  <a:pt x="0" y="8071381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-48046" r="0" b="0"/>
            </a:stretch>
          </a:blipFill>
        </p:spPr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DDBC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-1572874" y="-537436"/>
            <a:ext cx="10824436" cy="10824436"/>
          </a:xfrm>
          <a:custGeom>
            <a:avLst/>
            <a:gdLst/>
            <a:ahLst/>
            <a:cxnLst/>
            <a:rect r="r" b="b" t="t" l="l"/>
            <a:pathLst>
              <a:path h="10824436" w="10824436">
                <a:moveTo>
                  <a:pt x="0" y="0"/>
                </a:moveTo>
                <a:lnTo>
                  <a:pt x="10824436" y="0"/>
                </a:lnTo>
                <a:lnTo>
                  <a:pt x="10824436" y="10824436"/>
                </a:lnTo>
                <a:lnTo>
                  <a:pt x="0" y="1082443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26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9251562" y="-537436"/>
            <a:ext cx="10824436" cy="10824436"/>
          </a:xfrm>
          <a:custGeom>
            <a:avLst/>
            <a:gdLst/>
            <a:ahLst/>
            <a:cxnLst/>
            <a:rect r="r" b="b" t="t" l="l"/>
            <a:pathLst>
              <a:path h="10824436" w="10824436">
                <a:moveTo>
                  <a:pt x="0" y="0"/>
                </a:moveTo>
                <a:lnTo>
                  <a:pt x="10824437" y="0"/>
                </a:lnTo>
                <a:lnTo>
                  <a:pt x="10824437" y="10824436"/>
                </a:lnTo>
                <a:lnTo>
                  <a:pt x="0" y="1082443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26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true" rot="0">
            <a:off x="1787009" y="1323735"/>
            <a:ext cx="5146518" cy="1286630"/>
          </a:xfrm>
          <a:custGeom>
            <a:avLst/>
            <a:gdLst/>
            <a:ahLst/>
            <a:cxnLst/>
            <a:rect r="r" b="b" t="t" l="l"/>
            <a:pathLst>
              <a:path h="1286630" w="5146518">
                <a:moveTo>
                  <a:pt x="0" y="1286629"/>
                </a:moveTo>
                <a:lnTo>
                  <a:pt x="5146518" y="1286629"/>
                </a:lnTo>
                <a:lnTo>
                  <a:pt x="5146518" y="0"/>
                </a:lnTo>
                <a:lnTo>
                  <a:pt x="0" y="0"/>
                </a:lnTo>
                <a:lnTo>
                  <a:pt x="0" y="1286629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true" rot="0">
            <a:off x="4225997" y="2792192"/>
            <a:ext cx="4951199" cy="1237800"/>
          </a:xfrm>
          <a:custGeom>
            <a:avLst/>
            <a:gdLst/>
            <a:ahLst/>
            <a:cxnLst/>
            <a:rect r="r" b="b" t="t" l="l"/>
            <a:pathLst>
              <a:path h="1237800" w="4951199">
                <a:moveTo>
                  <a:pt x="0" y="1237800"/>
                </a:moveTo>
                <a:lnTo>
                  <a:pt x="4951198" y="1237800"/>
                </a:lnTo>
                <a:lnTo>
                  <a:pt x="4951198" y="0"/>
                </a:lnTo>
                <a:lnTo>
                  <a:pt x="0" y="0"/>
                </a:lnTo>
                <a:lnTo>
                  <a:pt x="0" y="123780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true" rot="0">
            <a:off x="6248460" y="4347866"/>
            <a:ext cx="6219108" cy="1554777"/>
          </a:xfrm>
          <a:custGeom>
            <a:avLst/>
            <a:gdLst/>
            <a:ahLst/>
            <a:cxnLst/>
            <a:rect r="r" b="b" t="t" l="l"/>
            <a:pathLst>
              <a:path h="1554777" w="6219108">
                <a:moveTo>
                  <a:pt x="0" y="1554777"/>
                </a:moveTo>
                <a:lnTo>
                  <a:pt x="6219108" y="1554777"/>
                </a:lnTo>
                <a:lnTo>
                  <a:pt x="6219108" y="0"/>
                </a:lnTo>
                <a:lnTo>
                  <a:pt x="0" y="0"/>
                </a:lnTo>
                <a:lnTo>
                  <a:pt x="0" y="1554777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true" rot="0">
            <a:off x="8036430" y="6102668"/>
            <a:ext cx="6071270" cy="1517818"/>
          </a:xfrm>
          <a:custGeom>
            <a:avLst/>
            <a:gdLst/>
            <a:ahLst/>
            <a:cxnLst/>
            <a:rect r="r" b="b" t="t" l="l"/>
            <a:pathLst>
              <a:path h="1517818" w="6071270">
                <a:moveTo>
                  <a:pt x="0" y="1517817"/>
                </a:moveTo>
                <a:lnTo>
                  <a:pt x="6071270" y="1517817"/>
                </a:lnTo>
                <a:lnTo>
                  <a:pt x="6071270" y="0"/>
                </a:lnTo>
                <a:lnTo>
                  <a:pt x="0" y="0"/>
                </a:lnTo>
                <a:lnTo>
                  <a:pt x="0" y="1517817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true" rot="0">
            <a:off x="10676032" y="7933889"/>
            <a:ext cx="5411944" cy="1352986"/>
          </a:xfrm>
          <a:custGeom>
            <a:avLst/>
            <a:gdLst/>
            <a:ahLst/>
            <a:cxnLst/>
            <a:rect r="r" b="b" t="t" l="l"/>
            <a:pathLst>
              <a:path h="1352986" w="5411944">
                <a:moveTo>
                  <a:pt x="0" y="1352986"/>
                </a:moveTo>
                <a:lnTo>
                  <a:pt x="5411945" y="1352986"/>
                </a:lnTo>
                <a:lnTo>
                  <a:pt x="5411945" y="0"/>
                </a:lnTo>
                <a:lnTo>
                  <a:pt x="0" y="0"/>
                </a:lnTo>
                <a:lnTo>
                  <a:pt x="0" y="1352986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9" id="9"/>
          <p:cNvSpPr txBox="true"/>
          <p:nvPr/>
        </p:nvSpPr>
        <p:spPr>
          <a:xfrm rot="0">
            <a:off x="2136568" y="1524167"/>
            <a:ext cx="4274108" cy="88137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284"/>
              </a:lnSpc>
            </a:pPr>
            <a:r>
              <a:rPr lang="en-US" sz="2986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rPr>
              <a:t>Mae Nic yn fy helpu pan dwi dan straen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4575556" y="2992624"/>
            <a:ext cx="4274108" cy="88137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284"/>
              </a:lnSpc>
            </a:pPr>
            <a:r>
              <a:rPr lang="en-US" sz="2986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rPr>
              <a:t>Mae Nic yno i mi BOB AMSER. Dim ots beth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6410676" y="4631476"/>
            <a:ext cx="5658177" cy="88137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284"/>
              </a:lnSpc>
            </a:pPr>
            <a:r>
              <a:rPr lang="en-US" sz="2986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rPr>
              <a:t>Mae Nic yn gwneud i bopeth deimlo'n haws yn yr eiliad honno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8284265" y="6258381"/>
            <a:ext cx="4914633" cy="128880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284"/>
              </a:lnSpc>
            </a:pPr>
            <a:r>
              <a:rPr lang="en-US" sz="2986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rPr>
              <a:t>Dwi'n gweld Nic bob dydd! Beth fyddwn i'n ei wneud hebddyn nhw?!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10923867" y="8134321"/>
            <a:ext cx="5354000" cy="88137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284"/>
              </a:lnSpc>
            </a:pPr>
            <a:r>
              <a:rPr lang="en-US" sz="2986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rPr>
              <a:t>Mae Nic yn gwneud i mi deimlo mor hyderus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-1572874" y="-268718"/>
            <a:ext cx="10824436" cy="10824436"/>
          </a:xfrm>
          <a:custGeom>
            <a:avLst/>
            <a:gdLst/>
            <a:ahLst/>
            <a:cxnLst/>
            <a:rect r="r" b="b" t="t" l="l"/>
            <a:pathLst>
              <a:path h="10824436" w="10824436">
                <a:moveTo>
                  <a:pt x="0" y="0"/>
                </a:moveTo>
                <a:lnTo>
                  <a:pt x="10824436" y="0"/>
                </a:lnTo>
                <a:lnTo>
                  <a:pt x="10824436" y="10824436"/>
                </a:lnTo>
                <a:lnTo>
                  <a:pt x="0" y="1082443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12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9251562" y="-537436"/>
            <a:ext cx="10824436" cy="10824436"/>
          </a:xfrm>
          <a:custGeom>
            <a:avLst/>
            <a:gdLst/>
            <a:ahLst/>
            <a:cxnLst/>
            <a:rect r="r" b="b" t="t" l="l"/>
            <a:pathLst>
              <a:path h="10824436" w="10824436">
                <a:moveTo>
                  <a:pt x="0" y="0"/>
                </a:moveTo>
                <a:lnTo>
                  <a:pt x="10824437" y="0"/>
                </a:lnTo>
                <a:lnTo>
                  <a:pt x="10824437" y="10824436"/>
                </a:lnTo>
                <a:lnTo>
                  <a:pt x="0" y="1082443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12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4" id="4"/>
          <p:cNvGrpSpPr/>
          <p:nvPr/>
        </p:nvGrpSpPr>
        <p:grpSpPr>
          <a:xfrm rot="0">
            <a:off x="4484619" y="5353050"/>
            <a:ext cx="4221633" cy="1525065"/>
            <a:chOff x="0" y="0"/>
            <a:chExt cx="861017" cy="311042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861017" cy="311042"/>
            </a:xfrm>
            <a:custGeom>
              <a:avLst/>
              <a:gdLst/>
              <a:ahLst/>
              <a:cxnLst/>
              <a:rect r="r" b="b" t="t" l="l"/>
              <a:pathLst>
                <a:path h="311042" w="861017">
                  <a:moveTo>
                    <a:pt x="97195" y="0"/>
                  </a:moveTo>
                  <a:lnTo>
                    <a:pt x="763822" y="0"/>
                  </a:lnTo>
                  <a:cubicBezTo>
                    <a:pt x="789600" y="0"/>
                    <a:pt x="814322" y="10240"/>
                    <a:pt x="832549" y="28468"/>
                  </a:cubicBezTo>
                  <a:cubicBezTo>
                    <a:pt x="850777" y="46695"/>
                    <a:pt x="861017" y="71417"/>
                    <a:pt x="861017" y="97195"/>
                  </a:cubicBezTo>
                  <a:lnTo>
                    <a:pt x="861017" y="213847"/>
                  </a:lnTo>
                  <a:cubicBezTo>
                    <a:pt x="861017" y="239625"/>
                    <a:pt x="850777" y="264347"/>
                    <a:pt x="832549" y="282575"/>
                  </a:cubicBezTo>
                  <a:cubicBezTo>
                    <a:pt x="814322" y="300802"/>
                    <a:pt x="789600" y="311042"/>
                    <a:pt x="763822" y="311042"/>
                  </a:cubicBezTo>
                  <a:lnTo>
                    <a:pt x="97195" y="311042"/>
                  </a:lnTo>
                  <a:cubicBezTo>
                    <a:pt x="43516" y="311042"/>
                    <a:pt x="0" y="267527"/>
                    <a:pt x="0" y="213847"/>
                  </a:cubicBezTo>
                  <a:lnTo>
                    <a:pt x="0" y="97195"/>
                  </a:lnTo>
                  <a:cubicBezTo>
                    <a:pt x="0" y="71417"/>
                    <a:pt x="10240" y="46695"/>
                    <a:pt x="28468" y="28468"/>
                  </a:cubicBezTo>
                  <a:cubicBezTo>
                    <a:pt x="46695" y="10240"/>
                    <a:pt x="71417" y="0"/>
                    <a:pt x="97195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  <p:sp>
          <p:nvSpPr>
            <p:cNvPr name="TextBox 6" id="6"/>
            <p:cNvSpPr txBox="true"/>
            <p:nvPr/>
          </p:nvSpPr>
          <p:spPr>
            <a:xfrm>
              <a:off x="0" y="-76200"/>
              <a:ext cx="861017" cy="387242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grpSp>
        <p:nvGrpSpPr>
          <p:cNvPr name="Group 7" id="7"/>
          <p:cNvGrpSpPr/>
          <p:nvPr/>
        </p:nvGrpSpPr>
        <p:grpSpPr>
          <a:xfrm rot="0">
            <a:off x="9677928" y="5353050"/>
            <a:ext cx="4221633" cy="1525065"/>
            <a:chOff x="0" y="0"/>
            <a:chExt cx="861017" cy="311042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861017" cy="311042"/>
            </a:xfrm>
            <a:custGeom>
              <a:avLst/>
              <a:gdLst/>
              <a:ahLst/>
              <a:cxnLst/>
              <a:rect r="r" b="b" t="t" l="l"/>
              <a:pathLst>
                <a:path h="311042" w="861017">
                  <a:moveTo>
                    <a:pt x="97195" y="0"/>
                  </a:moveTo>
                  <a:lnTo>
                    <a:pt x="763822" y="0"/>
                  </a:lnTo>
                  <a:cubicBezTo>
                    <a:pt x="789600" y="0"/>
                    <a:pt x="814322" y="10240"/>
                    <a:pt x="832549" y="28468"/>
                  </a:cubicBezTo>
                  <a:cubicBezTo>
                    <a:pt x="850777" y="46695"/>
                    <a:pt x="861017" y="71417"/>
                    <a:pt x="861017" y="97195"/>
                  </a:cubicBezTo>
                  <a:lnTo>
                    <a:pt x="861017" y="213847"/>
                  </a:lnTo>
                  <a:cubicBezTo>
                    <a:pt x="861017" y="239625"/>
                    <a:pt x="850777" y="264347"/>
                    <a:pt x="832549" y="282575"/>
                  </a:cubicBezTo>
                  <a:cubicBezTo>
                    <a:pt x="814322" y="300802"/>
                    <a:pt x="789600" y="311042"/>
                    <a:pt x="763822" y="311042"/>
                  </a:cubicBezTo>
                  <a:lnTo>
                    <a:pt x="97195" y="311042"/>
                  </a:lnTo>
                  <a:cubicBezTo>
                    <a:pt x="43516" y="311042"/>
                    <a:pt x="0" y="267527"/>
                    <a:pt x="0" y="213847"/>
                  </a:cubicBezTo>
                  <a:lnTo>
                    <a:pt x="0" y="97195"/>
                  </a:lnTo>
                  <a:cubicBezTo>
                    <a:pt x="0" y="71417"/>
                    <a:pt x="10240" y="46695"/>
                    <a:pt x="28468" y="28468"/>
                  </a:cubicBezTo>
                  <a:cubicBezTo>
                    <a:pt x="46695" y="10240"/>
                    <a:pt x="71417" y="0"/>
                    <a:pt x="97195" y="0"/>
                  </a:cubicBezTo>
                  <a:close/>
                </a:path>
              </a:pathLst>
            </a:custGeom>
            <a:solidFill>
              <a:srgbClr val="0F28BF"/>
            </a:solidFill>
          </p:spPr>
        </p:sp>
        <p:sp>
          <p:nvSpPr>
            <p:cNvPr name="TextBox 9" id="9"/>
            <p:cNvSpPr txBox="true"/>
            <p:nvPr/>
          </p:nvSpPr>
          <p:spPr>
            <a:xfrm>
              <a:off x="0" y="-76200"/>
              <a:ext cx="861017" cy="387242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0" id="10"/>
          <p:cNvSpPr/>
          <p:nvPr/>
        </p:nvSpPr>
        <p:spPr>
          <a:xfrm flipH="false" flipV="false" rot="0">
            <a:off x="12922793" y="6195650"/>
            <a:ext cx="1332512" cy="1364929"/>
          </a:xfrm>
          <a:custGeom>
            <a:avLst/>
            <a:gdLst/>
            <a:ahLst/>
            <a:cxnLst/>
            <a:rect r="r" b="b" t="t" l="l"/>
            <a:pathLst>
              <a:path h="1364929" w="1332512">
                <a:moveTo>
                  <a:pt x="0" y="0"/>
                </a:moveTo>
                <a:lnTo>
                  <a:pt x="1332512" y="0"/>
                </a:lnTo>
                <a:lnTo>
                  <a:pt x="1332512" y="1364929"/>
                </a:lnTo>
                <a:lnTo>
                  <a:pt x="0" y="1364929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1" id="11"/>
          <p:cNvSpPr txBox="true"/>
          <p:nvPr/>
        </p:nvSpPr>
        <p:spPr>
          <a:xfrm rot="0">
            <a:off x="1645556" y="3238697"/>
            <a:ext cx="14996889" cy="1357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017"/>
              </a:lnSpc>
            </a:pPr>
            <a:r>
              <a:rPr lang="en-US" sz="9820">
                <a:solidFill>
                  <a:srgbClr val="000000"/>
                </a:solidFill>
                <a:latin typeface="Bobby Jones Soft"/>
                <a:ea typeface="Bobby Jones Soft"/>
                <a:cs typeface="Bobby Jones Soft"/>
                <a:sym typeface="Bobby Jones Soft"/>
              </a:rPr>
              <a:t>fyddech chi'n dilyn Nic-Oh?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4795131" y="5759193"/>
            <a:ext cx="3600610" cy="78897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801"/>
              </a:lnSpc>
            </a:pPr>
            <a:r>
              <a:rPr lang="en-US" sz="5687">
                <a:solidFill>
                  <a:srgbClr val="F7F7F7"/>
                </a:solidFill>
                <a:latin typeface="Bobby Jones Soft"/>
                <a:ea typeface="Bobby Jones Soft"/>
                <a:cs typeface="Bobby Jones Soft"/>
                <a:sym typeface="Bobby Jones Soft"/>
              </a:rPr>
              <a:t>Dad-ddilyn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9988439" y="5759193"/>
            <a:ext cx="3600610" cy="78897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801"/>
              </a:lnSpc>
            </a:pPr>
            <a:r>
              <a:rPr lang="en-US" sz="5687">
                <a:solidFill>
                  <a:srgbClr val="F7F7F7"/>
                </a:solidFill>
                <a:latin typeface="Bobby Jones Soft"/>
                <a:ea typeface="Bobby Jones Soft"/>
                <a:cs typeface="Bobby Jones Soft"/>
                <a:sym typeface="Bobby Jones Soft"/>
              </a:rPr>
              <a:t>Dilyn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DDBC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-1572874" y="-537436"/>
            <a:ext cx="10824436" cy="10824436"/>
          </a:xfrm>
          <a:custGeom>
            <a:avLst/>
            <a:gdLst/>
            <a:ahLst/>
            <a:cxnLst/>
            <a:rect r="r" b="b" t="t" l="l"/>
            <a:pathLst>
              <a:path h="10824436" w="10824436">
                <a:moveTo>
                  <a:pt x="0" y="0"/>
                </a:moveTo>
                <a:lnTo>
                  <a:pt x="10824436" y="0"/>
                </a:lnTo>
                <a:lnTo>
                  <a:pt x="10824436" y="10824436"/>
                </a:lnTo>
                <a:lnTo>
                  <a:pt x="0" y="1082443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26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9251562" y="-537436"/>
            <a:ext cx="10824436" cy="10824436"/>
          </a:xfrm>
          <a:custGeom>
            <a:avLst/>
            <a:gdLst/>
            <a:ahLst/>
            <a:cxnLst/>
            <a:rect r="r" b="b" t="t" l="l"/>
            <a:pathLst>
              <a:path h="10824436" w="10824436">
                <a:moveTo>
                  <a:pt x="0" y="0"/>
                </a:moveTo>
                <a:lnTo>
                  <a:pt x="10824437" y="0"/>
                </a:lnTo>
                <a:lnTo>
                  <a:pt x="10824437" y="10824436"/>
                </a:lnTo>
                <a:lnTo>
                  <a:pt x="0" y="1082443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26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5990239" y="802530"/>
            <a:ext cx="6620352" cy="8805674"/>
          </a:xfrm>
          <a:custGeom>
            <a:avLst/>
            <a:gdLst/>
            <a:ahLst/>
            <a:cxnLst/>
            <a:rect r="r" b="b" t="t" l="l"/>
            <a:pathLst>
              <a:path h="8805674" w="6620352">
                <a:moveTo>
                  <a:pt x="0" y="0"/>
                </a:moveTo>
                <a:lnTo>
                  <a:pt x="6620352" y="0"/>
                </a:lnTo>
                <a:lnTo>
                  <a:pt x="6620352" y="8805673"/>
                </a:lnTo>
                <a:lnTo>
                  <a:pt x="0" y="8805673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-12422" r="0" b="0"/>
            </a:stretch>
          </a:blipFill>
        </p:spPr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DDBC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-1572874" y="-537436"/>
            <a:ext cx="10824436" cy="10824436"/>
          </a:xfrm>
          <a:custGeom>
            <a:avLst/>
            <a:gdLst/>
            <a:ahLst/>
            <a:cxnLst/>
            <a:rect r="r" b="b" t="t" l="l"/>
            <a:pathLst>
              <a:path h="10824436" w="10824436">
                <a:moveTo>
                  <a:pt x="0" y="0"/>
                </a:moveTo>
                <a:lnTo>
                  <a:pt x="10824436" y="0"/>
                </a:lnTo>
                <a:lnTo>
                  <a:pt x="10824436" y="10824436"/>
                </a:lnTo>
                <a:lnTo>
                  <a:pt x="0" y="1082443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26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9251562" y="-537436"/>
            <a:ext cx="10824436" cy="10824436"/>
          </a:xfrm>
          <a:custGeom>
            <a:avLst/>
            <a:gdLst/>
            <a:ahLst/>
            <a:cxnLst/>
            <a:rect r="r" b="b" t="t" l="l"/>
            <a:pathLst>
              <a:path h="10824436" w="10824436">
                <a:moveTo>
                  <a:pt x="0" y="0"/>
                </a:moveTo>
                <a:lnTo>
                  <a:pt x="10824437" y="0"/>
                </a:lnTo>
                <a:lnTo>
                  <a:pt x="10824437" y="10824436"/>
                </a:lnTo>
                <a:lnTo>
                  <a:pt x="0" y="1082443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26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5882677" y="899818"/>
            <a:ext cx="6776079" cy="8719215"/>
          </a:xfrm>
          <a:custGeom>
            <a:avLst/>
            <a:gdLst/>
            <a:ahLst/>
            <a:cxnLst/>
            <a:rect r="r" b="b" t="t" l="l"/>
            <a:pathLst>
              <a:path h="8719215" w="6776079">
                <a:moveTo>
                  <a:pt x="0" y="0"/>
                </a:moveTo>
                <a:lnTo>
                  <a:pt x="6776079" y="0"/>
                </a:lnTo>
                <a:lnTo>
                  <a:pt x="6776079" y="8719215"/>
                </a:lnTo>
                <a:lnTo>
                  <a:pt x="0" y="871921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-13039" r="0" b="0"/>
            </a:stretch>
          </a:blipFill>
        </p:spPr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DDBC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-1572874" y="-537436"/>
            <a:ext cx="10824436" cy="10824436"/>
          </a:xfrm>
          <a:custGeom>
            <a:avLst/>
            <a:gdLst/>
            <a:ahLst/>
            <a:cxnLst/>
            <a:rect r="r" b="b" t="t" l="l"/>
            <a:pathLst>
              <a:path h="10824436" w="10824436">
                <a:moveTo>
                  <a:pt x="0" y="0"/>
                </a:moveTo>
                <a:lnTo>
                  <a:pt x="10824436" y="0"/>
                </a:lnTo>
                <a:lnTo>
                  <a:pt x="10824436" y="10824436"/>
                </a:lnTo>
                <a:lnTo>
                  <a:pt x="0" y="1082443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26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9251562" y="-537436"/>
            <a:ext cx="10824436" cy="10824436"/>
          </a:xfrm>
          <a:custGeom>
            <a:avLst/>
            <a:gdLst/>
            <a:ahLst/>
            <a:cxnLst/>
            <a:rect r="r" b="b" t="t" l="l"/>
            <a:pathLst>
              <a:path h="10824436" w="10824436">
                <a:moveTo>
                  <a:pt x="0" y="0"/>
                </a:moveTo>
                <a:lnTo>
                  <a:pt x="10824437" y="0"/>
                </a:lnTo>
                <a:lnTo>
                  <a:pt x="10824437" y="10824436"/>
                </a:lnTo>
                <a:lnTo>
                  <a:pt x="0" y="1082443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26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5882677" y="624755"/>
            <a:ext cx="6522646" cy="8941005"/>
          </a:xfrm>
          <a:custGeom>
            <a:avLst/>
            <a:gdLst/>
            <a:ahLst/>
            <a:cxnLst/>
            <a:rect r="r" b="b" t="t" l="l"/>
            <a:pathLst>
              <a:path h="8941005" w="6522646">
                <a:moveTo>
                  <a:pt x="0" y="0"/>
                </a:moveTo>
                <a:lnTo>
                  <a:pt x="6522646" y="0"/>
                </a:lnTo>
                <a:lnTo>
                  <a:pt x="6522646" y="8941005"/>
                </a:lnTo>
                <a:lnTo>
                  <a:pt x="0" y="894100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-12885" r="0" b="0"/>
            </a:stretch>
          </a:blipFill>
        </p:spPr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-1572874" y="-537436"/>
            <a:ext cx="21648873" cy="11093155"/>
            <a:chOff x="0" y="0"/>
            <a:chExt cx="28865164" cy="14790873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358291"/>
              <a:ext cx="14432582" cy="14432582"/>
            </a:xfrm>
            <a:custGeom>
              <a:avLst/>
              <a:gdLst/>
              <a:ahLst/>
              <a:cxnLst/>
              <a:rect r="r" b="b" t="t" l="l"/>
              <a:pathLst>
                <a:path h="14432582" w="14432582">
                  <a:moveTo>
                    <a:pt x="0" y="0"/>
                  </a:moveTo>
                  <a:lnTo>
                    <a:pt x="14432582" y="0"/>
                  </a:lnTo>
                  <a:lnTo>
                    <a:pt x="14432582" y="14432582"/>
                  </a:lnTo>
                  <a:lnTo>
                    <a:pt x="0" y="1443258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2000"/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4" id="4"/>
            <p:cNvSpPr/>
            <p:nvPr/>
          </p:nvSpPr>
          <p:spPr>
            <a:xfrm flipH="false" flipV="false" rot="0">
              <a:off x="14432582" y="0"/>
              <a:ext cx="14432582" cy="14432582"/>
            </a:xfrm>
            <a:custGeom>
              <a:avLst/>
              <a:gdLst/>
              <a:ahLst/>
              <a:cxnLst/>
              <a:rect r="r" b="b" t="t" l="l"/>
              <a:pathLst>
                <a:path h="14432582" w="14432582">
                  <a:moveTo>
                    <a:pt x="0" y="0"/>
                  </a:moveTo>
                  <a:lnTo>
                    <a:pt x="14432582" y="0"/>
                  </a:lnTo>
                  <a:lnTo>
                    <a:pt x="14432582" y="14432582"/>
                  </a:lnTo>
                  <a:lnTo>
                    <a:pt x="0" y="1443258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12000"/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l="0" t="0" r="0" b="0"/>
              </a:stretch>
            </a:blipFill>
          </p:spPr>
        </p:sp>
      </p:grpSp>
      <p:sp>
        <p:nvSpPr>
          <p:cNvPr name="Freeform 5" id="5"/>
          <p:cNvSpPr/>
          <p:nvPr/>
        </p:nvSpPr>
        <p:spPr>
          <a:xfrm flipH="false" flipV="true" rot="0">
            <a:off x="2300873" y="3911600"/>
            <a:ext cx="6217020" cy="1554255"/>
          </a:xfrm>
          <a:custGeom>
            <a:avLst/>
            <a:gdLst/>
            <a:ahLst/>
            <a:cxnLst/>
            <a:rect r="r" b="b" t="t" l="l"/>
            <a:pathLst>
              <a:path h="1554255" w="6217020">
                <a:moveTo>
                  <a:pt x="0" y="1554255"/>
                </a:moveTo>
                <a:lnTo>
                  <a:pt x="6217019" y="1554255"/>
                </a:lnTo>
                <a:lnTo>
                  <a:pt x="6217019" y="0"/>
                </a:lnTo>
                <a:lnTo>
                  <a:pt x="0" y="0"/>
                </a:lnTo>
                <a:lnTo>
                  <a:pt x="0" y="1554255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true" rot="0">
            <a:off x="2748518" y="2266369"/>
            <a:ext cx="5701620" cy="1425405"/>
          </a:xfrm>
          <a:custGeom>
            <a:avLst/>
            <a:gdLst/>
            <a:ahLst/>
            <a:cxnLst/>
            <a:rect r="r" b="b" t="t" l="l"/>
            <a:pathLst>
              <a:path h="1425405" w="5701620">
                <a:moveTo>
                  <a:pt x="0" y="1425405"/>
                </a:moveTo>
                <a:lnTo>
                  <a:pt x="5701620" y="1425405"/>
                </a:lnTo>
                <a:lnTo>
                  <a:pt x="5701620" y="0"/>
                </a:lnTo>
                <a:lnTo>
                  <a:pt x="0" y="0"/>
                </a:lnTo>
                <a:lnTo>
                  <a:pt x="0" y="1425405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true" rot="0">
            <a:off x="3593638" y="905210"/>
            <a:ext cx="4601666" cy="1150417"/>
          </a:xfrm>
          <a:custGeom>
            <a:avLst/>
            <a:gdLst/>
            <a:ahLst/>
            <a:cxnLst/>
            <a:rect r="r" b="b" t="t" l="l"/>
            <a:pathLst>
              <a:path h="1150417" w="4601666">
                <a:moveTo>
                  <a:pt x="0" y="1150417"/>
                </a:moveTo>
                <a:lnTo>
                  <a:pt x="4601667" y="1150417"/>
                </a:lnTo>
                <a:lnTo>
                  <a:pt x="4601667" y="0"/>
                </a:lnTo>
                <a:lnTo>
                  <a:pt x="0" y="0"/>
                </a:lnTo>
                <a:lnTo>
                  <a:pt x="0" y="1150417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8" id="8"/>
          <p:cNvGrpSpPr/>
          <p:nvPr/>
        </p:nvGrpSpPr>
        <p:grpSpPr>
          <a:xfrm rot="0">
            <a:off x="10726952" y="1785977"/>
            <a:ext cx="4926346" cy="4926346"/>
            <a:chOff x="0" y="0"/>
            <a:chExt cx="812800" cy="812800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7"/>
              <a:stretch>
                <a:fillRect l="-28683" t="-28970" r="0" b="-182"/>
              </a:stretch>
            </a:blipFill>
          </p:spPr>
        </p:sp>
      </p:grpSp>
      <p:sp>
        <p:nvSpPr>
          <p:cNvPr name="Freeform 10" id="10"/>
          <p:cNvSpPr/>
          <p:nvPr/>
        </p:nvSpPr>
        <p:spPr>
          <a:xfrm flipH="true" flipV="true" rot="0">
            <a:off x="8841543" y="6051759"/>
            <a:ext cx="8417757" cy="2104439"/>
          </a:xfrm>
          <a:custGeom>
            <a:avLst/>
            <a:gdLst/>
            <a:ahLst/>
            <a:cxnLst/>
            <a:rect r="r" b="b" t="t" l="l"/>
            <a:pathLst>
              <a:path h="2104439" w="8417757">
                <a:moveTo>
                  <a:pt x="8417757" y="2104440"/>
                </a:moveTo>
                <a:lnTo>
                  <a:pt x="0" y="2104440"/>
                </a:lnTo>
                <a:lnTo>
                  <a:pt x="0" y="0"/>
                </a:lnTo>
                <a:lnTo>
                  <a:pt x="8417757" y="0"/>
                </a:lnTo>
                <a:lnTo>
                  <a:pt x="8417757" y="210444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true" rot="0">
            <a:off x="4487879" y="6879727"/>
            <a:ext cx="3867009" cy="966752"/>
          </a:xfrm>
          <a:custGeom>
            <a:avLst/>
            <a:gdLst/>
            <a:ahLst/>
            <a:cxnLst/>
            <a:rect r="r" b="b" t="t" l="l"/>
            <a:pathLst>
              <a:path h="966752" w="3867009">
                <a:moveTo>
                  <a:pt x="0" y="966752"/>
                </a:moveTo>
                <a:lnTo>
                  <a:pt x="3867009" y="966752"/>
                </a:lnTo>
                <a:lnTo>
                  <a:pt x="3867009" y="0"/>
                </a:lnTo>
                <a:lnTo>
                  <a:pt x="0" y="0"/>
                </a:lnTo>
                <a:lnTo>
                  <a:pt x="0" y="966752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true" rot="0">
            <a:off x="3403138" y="8039402"/>
            <a:ext cx="5135073" cy="1283768"/>
          </a:xfrm>
          <a:custGeom>
            <a:avLst/>
            <a:gdLst/>
            <a:ahLst/>
            <a:cxnLst/>
            <a:rect r="r" b="b" t="t" l="l"/>
            <a:pathLst>
              <a:path h="1283768" w="5135073">
                <a:moveTo>
                  <a:pt x="0" y="1283769"/>
                </a:moveTo>
                <a:lnTo>
                  <a:pt x="5135073" y="1283769"/>
                </a:lnTo>
                <a:lnTo>
                  <a:pt x="5135073" y="0"/>
                </a:lnTo>
                <a:lnTo>
                  <a:pt x="0" y="0"/>
                </a:lnTo>
                <a:lnTo>
                  <a:pt x="0" y="1283769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3" id="13"/>
          <p:cNvSpPr txBox="true"/>
          <p:nvPr/>
        </p:nvSpPr>
        <p:spPr>
          <a:xfrm rot="0">
            <a:off x="2941020" y="2572036"/>
            <a:ext cx="5042020" cy="7854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860"/>
              </a:lnSpc>
            </a:pPr>
            <a:r>
              <a:rPr lang="en-US" sz="2600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rPr>
              <a:t>Dydw i ddim hyd yn oed eisiau bod yma 👀 ond alla i ddim adael.</a:t>
            </a:r>
          </a:p>
        </p:txBody>
      </p:sp>
      <p:grpSp>
        <p:nvGrpSpPr>
          <p:cNvPr name="Group 14" id="14"/>
          <p:cNvGrpSpPr/>
          <p:nvPr/>
        </p:nvGrpSpPr>
        <p:grpSpPr>
          <a:xfrm rot="0">
            <a:off x="4566917" y="5694455"/>
            <a:ext cx="3750490" cy="937623"/>
            <a:chOff x="0" y="0"/>
            <a:chExt cx="5000654" cy="1250163"/>
          </a:xfrm>
        </p:grpSpPr>
        <p:sp>
          <p:nvSpPr>
            <p:cNvPr name="Freeform 15" id="15"/>
            <p:cNvSpPr/>
            <p:nvPr/>
          </p:nvSpPr>
          <p:spPr>
            <a:xfrm flipH="false" flipV="true" rot="0">
              <a:off x="0" y="0"/>
              <a:ext cx="5000654" cy="1250163"/>
            </a:xfrm>
            <a:custGeom>
              <a:avLst/>
              <a:gdLst/>
              <a:ahLst/>
              <a:cxnLst/>
              <a:rect r="r" b="b" t="t" l="l"/>
              <a:pathLst>
                <a:path h="1250163" w="5000654">
                  <a:moveTo>
                    <a:pt x="0" y="1250163"/>
                  </a:moveTo>
                  <a:lnTo>
                    <a:pt x="5000654" y="1250163"/>
                  </a:lnTo>
                  <a:lnTo>
                    <a:pt x="5000654" y="0"/>
                  </a:lnTo>
                  <a:lnTo>
                    <a:pt x="0" y="0"/>
                  </a:lnTo>
                  <a:lnTo>
                    <a:pt x="0" y="1250163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TextBox 16" id="16"/>
            <p:cNvSpPr txBox="true"/>
            <p:nvPr/>
          </p:nvSpPr>
          <p:spPr>
            <a:xfrm rot="0">
              <a:off x="234002" y="114031"/>
              <a:ext cx="3397747" cy="1037737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2855"/>
                </a:lnSpc>
              </a:pPr>
              <a:r>
                <a:rPr lang="en-US" sz="2596">
                  <a:solidFill>
                    <a:srgbClr val="000000"/>
                  </a:solidFill>
                  <a:latin typeface="Avenir"/>
                  <a:ea typeface="Avenir"/>
                  <a:cs typeface="Avenir"/>
                  <a:sym typeface="Avenir"/>
                </a:rPr>
                <a:t>Collais i gymaint achos ti. 😔</a:t>
              </a:r>
            </a:p>
          </p:txBody>
        </p:sp>
      </p:grpSp>
      <p:sp>
        <p:nvSpPr>
          <p:cNvPr name="TextBox 17" id="17"/>
          <p:cNvSpPr txBox="true"/>
          <p:nvPr/>
        </p:nvSpPr>
        <p:spPr>
          <a:xfrm rot="0">
            <a:off x="2520429" y="4132458"/>
            <a:ext cx="5482064" cy="114739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855"/>
              </a:lnSpc>
            </a:pPr>
            <a:r>
              <a:rPr lang="en-US" sz="2596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rPr>
              <a:t>Rwy'n siŵr roeddwn i'n teimlo'n well cyn i mi gwrdd â ti, ond nawr rwy'n teimlo'n flinedig drwy'r amser…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3793937" y="1108889"/>
            <a:ext cx="3856721" cy="78544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855"/>
              </a:lnSpc>
            </a:pPr>
            <a:r>
              <a:rPr lang="en-US" sz="2596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rPr>
              <a:t>Na, ti'n cymryd gormod o arian oddi wrtho fi!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9564150" y="6372453"/>
            <a:ext cx="7832360" cy="147644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707"/>
              </a:lnSpc>
            </a:pPr>
            <a:r>
              <a:rPr lang="en-US" sz="3339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rPr>
              <a:t>Nic.Oh: Ti'n cadw dweud y byddi di'n gadael... ond ti byth yn gwneud hynny. Mae'r ddau ohonom yn gwybod pam.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4707435" y="6958278"/>
            <a:ext cx="2846851" cy="78544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855"/>
              </a:lnSpc>
            </a:pPr>
            <a:r>
              <a:rPr lang="en-US" sz="2596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rPr>
              <a:t>Oni wnes i dy ddad-ddilyn?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3663539" y="8286513"/>
            <a:ext cx="4506408" cy="78544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855"/>
              </a:lnSpc>
            </a:pPr>
            <a:r>
              <a:rPr lang="en-US" sz="2596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rPr>
              <a:t>Mae fy ffrindiau yn llythrennol yn casáu fy mod i gyda ti.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DAGfGJTtz0E</dc:identifier>
  <dcterms:modified xsi:type="dcterms:W3CDTF">2011-08-01T06:04:30Z</dcterms:modified>
  <cp:revision>1</cp:revision>
  <dc:title>Dylanwad Cyflwyniad Ysgol Uwchradd Nic-O</dc:title>
</cp:coreProperties>
</file>